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78" r:id="rId3"/>
    <p:sldId id="307" r:id="rId4"/>
    <p:sldId id="272" r:id="rId5"/>
    <p:sldId id="261" r:id="rId6"/>
    <p:sldId id="277" r:id="rId7"/>
    <p:sldId id="292" r:id="rId8"/>
    <p:sldId id="293" r:id="rId9"/>
    <p:sldId id="294" r:id="rId10"/>
    <p:sldId id="295" r:id="rId11"/>
    <p:sldId id="300" r:id="rId12"/>
    <p:sldId id="301" r:id="rId13"/>
    <p:sldId id="302" r:id="rId14"/>
    <p:sldId id="303" r:id="rId15"/>
    <p:sldId id="304" r:id="rId16"/>
    <p:sldId id="305" r:id="rId17"/>
    <p:sldId id="306" r:id="rId18"/>
    <p:sldId id="296" r:id="rId19"/>
    <p:sldId id="297" r:id="rId20"/>
    <p:sldId id="298" r:id="rId21"/>
    <p:sldId id="299" r:id="rId22"/>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FFE6B9"/>
    <a:srgbClr val="D92B3C"/>
    <a:srgbClr val="FFCB6D"/>
    <a:srgbClr val="DFD8E8"/>
    <a:srgbClr val="EF2D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7" autoAdjust="0"/>
    <p:restoredTop sz="94189" autoAdjust="0"/>
  </p:normalViewPr>
  <p:slideViewPr>
    <p:cSldViewPr>
      <p:cViewPr varScale="1">
        <p:scale>
          <a:sx n="87" d="100"/>
          <a:sy n="87" d="100"/>
        </p:scale>
        <p:origin x="115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4" y="1"/>
            <a:ext cx="2945659" cy="496332"/>
          </a:xfrm>
          <a:prstGeom prst="rect">
            <a:avLst/>
          </a:prstGeom>
        </p:spPr>
        <p:txBody>
          <a:bodyPr vert="horz" lIns="91440" tIns="45720" rIns="91440" bIns="45720" rtlCol="0"/>
          <a:lstStyle>
            <a:lvl1pPr algn="r">
              <a:defRPr sz="1200"/>
            </a:lvl1pPr>
          </a:lstStyle>
          <a:p>
            <a:fld id="{1028290D-17A8-4FFA-89D9-58CA4207582B}" type="datetimeFigureOut">
              <a:rPr lang="it-IT" smtClean="0"/>
              <a:pPr/>
              <a:t>16/11/2015</a:t>
            </a:fld>
            <a:endParaRPr lang="it-IT"/>
          </a:p>
        </p:txBody>
      </p:sp>
      <p:sp>
        <p:nvSpPr>
          <p:cNvPr id="4" name="Segnaposto piè di pagina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95032878-4E0C-4972-983B-574FE68085E0}" type="slidenum">
              <a:rPr lang="it-IT" smtClean="0"/>
              <a:pPr/>
              <a:t>‹N›</a:t>
            </a:fld>
            <a:endParaRPr lang="it-IT"/>
          </a:p>
        </p:txBody>
      </p:sp>
    </p:spTree>
    <p:extLst>
      <p:ext uri="{BB962C8B-B14F-4D97-AF65-F5344CB8AC3E}">
        <p14:creationId xmlns:p14="http://schemas.microsoft.com/office/powerpoint/2010/main" val="1308808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1"/>
            <a:ext cx="2945659" cy="496332"/>
          </a:xfrm>
          <a:prstGeom prst="rect">
            <a:avLst/>
          </a:prstGeom>
        </p:spPr>
        <p:txBody>
          <a:bodyPr vert="horz" lIns="91440" tIns="45720" rIns="91440" bIns="45720" rtlCol="0"/>
          <a:lstStyle>
            <a:lvl1pPr algn="r">
              <a:defRPr sz="1200"/>
            </a:lvl1pPr>
          </a:lstStyle>
          <a:p>
            <a:fld id="{A652FC95-9C8E-44A1-B5A6-E127247E0A2B}" type="datetimeFigureOut">
              <a:rPr lang="it-IT" smtClean="0"/>
              <a:t>16/11/2015</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4"/>
            <a:ext cx="5438140" cy="4466988"/>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E8A71DEA-8714-4571-BE21-350DBB3CD1CD}" type="slidenum">
              <a:rPr lang="it-IT" smtClean="0"/>
              <a:t>‹N›</a:t>
            </a:fld>
            <a:endParaRPr lang="it-IT"/>
          </a:p>
        </p:txBody>
      </p:sp>
    </p:spTree>
    <p:extLst>
      <p:ext uri="{BB962C8B-B14F-4D97-AF65-F5344CB8AC3E}">
        <p14:creationId xmlns:p14="http://schemas.microsoft.com/office/powerpoint/2010/main" val="219549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A71DEA-8714-4571-BE21-350DBB3CD1CD}" type="slidenum">
              <a:rPr lang="it-IT" smtClean="0"/>
              <a:t>6</a:t>
            </a:fld>
            <a:endParaRPr lang="it-IT"/>
          </a:p>
        </p:txBody>
      </p:sp>
    </p:spTree>
    <p:extLst>
      <p:ext uri="{BB962C8B-B14F-4D97-AF65-F5344CB8AC3E}">
        <p14:creationId xmlns:p14="http://schemas.microsoft.com/office/powerpoint/2010/main" val="63488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8757C9-F51B-4C51-B5BD-2379F61F8740}" type="datetimeFigureOut">
              <a:rPr lang="it-IT" smtClean="0"/>
              <a:pPr/>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D8757C9-F51B-4C51-B5BD-2379F61F8740}" type="datetimeFigureOut">
              <a:rPr lang="it-IT" smtClean="0"/>
              <a:pPr/>
              <a:t>16/11/2015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D8757C9-F51B-4C51-B5BD-2379F61F8740}" type="datetimeFigureOut">
              <a:rPr lang="it-IT" smtClean="0"/>
              <a:pPr/>
              <a:t>16/11/2015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D8757C9-F51B-4C51-B5BD-2379F61F8740}" type="datetimeFigureOut">
              <a:rPr lang="it-IT" smtClean="0"/>
              <a:pPr/>
              <a:t>16/11/2015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8757C9-F51B-4C51-B5BD-2379F61F8740}" type="datetimeFigureOut">
              <a:rPr lang="it-IT" smtClean="0"/>
              <a:pPr/>
              <a:t>16/11/2015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16/11/2015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16/11/2015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757C9-F51B-4C51-B5BD-2379F61F8740}" type="datetimeFigureOut">
              <a:rPr lang="it-IT" smtClean="0"/>
              <a:pPr/>
              <a:t>16/11/2015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9A24C-6547-4AB3-88F1-BBEA01814F7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it/url?sa=i&amp;rct=j&amp;q=&amp;esrc=s&amp;frm=1&amp;source=images&amp;cd=&amp;cad=rja&amp;uact=8&amp;ved=0CAcQjRxqFQoTCNeDtpm5hckCFUnDFAodxCEAWg&amp;url=http://www.analisi-reichiana.it/psicoterapiaanaliticareichiana/index.php/numero-1/7-rivista/numero-1-2013/63-un-film-com-pre-testo-per-una-simulata-videoregistrata-seconda-parte-63631578&amp;bvm=bv.106923889,d.d24&amp;psig=AFQjCNGtbj5FlOekUbFQABmkqt2WE79CMw&amp;ust=144723064798809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ved=0CAcQjRxqFQoTCMC-lu-_hckCFcK6FAod1GAJHg&amp;url=http://stopalcancro.blogspot.com/2011/06/centri-e-cliniche-per-la-cura-del.html&amp;bvm=bv.106923889,d.d24&amp;psig=AFQjCNEzLcBP9dG0d_9_L8Z5ipnQVt-gFw&amp;ust=1447232626871855"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7.png"/><Relationship Id="rId2" Type="http://schemas.openxmlformats.org/officeDocument/2006/relationships/hyperlink" Target="http://www.google.it/url?sa=i&amp;rct=j&amp;q=&amp;esrc=s&amp;frm=1&amp;source=images&amp;cd=&amp;cad=rja&amp;uact=8&amp;ved=0CAcQjRxqFQoTCKe6isXBhckCFYZpFAodAncApA&amp;url=http://lnx.claaicampania.it/claaisito/index.php?option%3Dcom_content%26view%3Darticle%26id%3D4184:contributi-agli-artigiani-e-alle-piccole-imprese-dei-quartieri-degradati%26catid%3D2%26Itemid%3D101&amp;bvm=bv.106923889,d.d24&amp;psig=AFQjCNEOIh3T5qTwHyW4MnyjI7_VsDGlDQ&amp;ust=1447232931689328" TargetMode="External"/><Relationship Id="rId1" Type="http://schemas.openxmlformats.org/officeDocument/2006/relationships/slideLayout" Target="../slideLayouts/slideLayout2.xml"/><Relationship Id="rId6"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5" Type="http://schemas.openxmlformats.org/officeDocument/2006/relationships/image" Target="../media/image4.gif"/><Relationship Id="rId4" Type="http://schemas.openxmlformats.org/officeDocument/2006/relationships/hyperlink" Target="http://www.google.it/url?sa=i&amp;rct=j&amp;q=&amp;esrc=s&amp;frm=1&amp;source=images&amp;cd=&amp;cad=rja&amp;uact=8&amp;ved=0CAcQjRxqFQoTCMC-lu-_hckCFcK6FAod1GAJHg&amp;url=http://stopalcancro.blogspot.com/2011/06/centri-e-cliniche-per-la-cura-del.html&amp;bvm=bv.106923889,d.d24&amp;psig=AFQjCNEzLcBP9dG0d_9_L8Z5ipnQVt-gFw&amp;ust=1447232626871855"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google.it/url?sa=i&amp;rct=j&amp;q=&amp;esrc=s&amp;frm=1&amp;source=images&amp;cd=&amp;cad=rja&amp;uact=8&amp;ved=0CAcQjRxqFQoTCMC-lu-_hckCFcK6FAod1GAJHg&amp;url=http://stopalcancro.blogspot.com/2011/06/centri-e-cliniche-per-la-cura-del.html&amp;bvm=bv.106923889,d.d24&amp;psig=AFQjCNEzLcBP9dG0d_9_L8Z5ipnQVt-gFw&amp;ust=1447232626871855"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it/url?sa=i&amp;rct=j&amp;q=&amp;esrc=s&amp;frm=1&amp;source=images&amp;cd=&amp;cad=rja&amp;uact=8&amp;ved=0CAcQjRxqFQoTCMC-lu-_hckCFcK6FAod1GAJHg&amp;url=http://stopalcancro.blogspot.com/2011/06/centri-e-cliniche-per-la-cura-del.html&amp;bvm=bv.106923889,d.d24&amp;psig=AFQjCNEzLcBP9dG0d_9_L8Z5ipnQVt-gFw&amp;ust=1447232626871855"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ved=0CAcQjRxqFQoTCL-5o8CFg8kCFYZaFAodSwMG-w&amp;url=http://www.scuolelampedusa.it/?page_id%3D1410&amp;psig=AFQjCNEEaYKcloB4TcFiAsqmP1Q1SbyhEg&amp;ust=1447148246516270" TargetMode="Externa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google.it/url?sa=i&amp;rct=j&amp;q=&amp;esrc=s&amp;frm=1&amp;source=images&amp;cd=&amp;cad=rja&amp;uact=8&amp;ved=0CAcQjRxqFQoTCIOe1Z2Fg8kCFYNKFAod7FYJXQ&amp;url=http://www.cgfns.org/services/ces-professional-report/&amp;psig=AFQjCNEJpO5YRco2qjIMmEwMhw-IfzJADg&amp;ust=144714818159191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it/url?sa=i&amp;rct=j&amp;q=&amp;esrc=s&amp;frm=1&amp;source=images&amp;cd=&amp;cad=rja&amp;uact=8&amp;ved=0CAcQjRxqFQoTCJ6J3MOGg8kCFQEbFAodrhkMDQ&amp;url=http://www.istitutocomprensivocastellalto.it/albo-istituto/graduatorie.html&amp;psig=AFQjCNFKw6iiFbeNMZhP-lUtBH2pWRCl6Q&amp;ust=144714848789087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google.it/url?sa=i&amp;rct=j&amp;q=&amp;esrc=s&amp;frm=1&amp;source=images&amp;cd=&amp;cad=rja&amp;uact=8&amp;ved=0CAcQjRxqFQoTCMH7zNm8-8gCFYvbGgodqQ4MGA&amp;url=http://stopalcancro.blogspot.com/2011/06/centri-e-cliniche-per-la-cura-del.html&amp;bvm=bv.106923889,d.d2s&amp;psig=AFQjCNGoKK-FiV8yicH6KO3TDfMlgpZelA&amp;ust=144688816210502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it/url?sa=i&amp;rct=j&amp;q=&amp;esrc=s&amp;frm=1&amp;source=images&amp;cd=&amp;cad=rja&amp;uact=8&amp;ved=0CAcQjRxqFQoTCMH7zNm8-8gCFYvbGgodqQ4MGA&amp;url=http://stopalcancro.blogspot.com/2011/06/centri-e-cliniche-per-la-cura-del.html&amp;bvm=bv.106923889,d.d2s&amp;psig=AFQjCNGoKK-FiV8yicH6KO3TDfMlgpZelA&amp;ust=144688816210502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it/url?sa=i&amp;rct=j&amp;q=&amp;esrc=s&amp;frm=1&amp;source=images&amp;cd=&amp;cad=rja&amp;uact=8&amp;ved=0CAcQjRxqFQoTCNHplr6F-cgCFUxVGgodpuIPvA&amp;url=http://www.arredamentipoggi.com/?cat%3D14&amp;psig=AFQjCNHRc52ncBbd__rbsDRaJZGpiEHgqQ&amp;ust=144680461687616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395536" y="2348880"/>
            <a:ext cx="8280920" cy="2808311"/>
          </a:xfrm>
          <a:gradFill>
            <a:gsLst>
              <a:gs pos="0">
                <a:schemeClr val="accent6">
                  <a:lumMod val="60000"/>
                  <a:lumOff val="40000"/>
                </a:schemeClr>
              </a:gs>
              <a:gs pos="64999">
                <a:srgbClr val="F0EBD5"/>
              </a:gs>
              <a:gs pos="100000">
                <a:srgbClr val="D1C39F"/>
              </a:gs>
            </a:gsLst>
            <a:lin ang="5400000" scaled="0"/>
          </a:gradFill>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dirty="0" smtClean="0">
                <a:solidFill>
                  <a:srgbClr val="FF0000"/>
                </a:solidFill>
              </a:rPr>
              <a:t/>
            </a:r>
            <a:br>
              <a:rPr lang="it-IT" dirty="0" smtClean="0">
                <a:solidFill>
                  <a:srgbClr val="FF0000"/>
                </a:solidFill>
              </a:rPr>
            </a:br>
            <a:r>
              <a:rPr lang="it-IT" sz="6000" b="1" dirty="0">
                <a:solidFill>
                  <a:srgbClr val="990033"/>
                </a:solidFill>
              </a:rPr>
              <a:t>PRIN </a:t>
            </a:r>
            <a:r>
              <a:rPr lang="it-IT" sz="6000" b="1" dirty="0" smtClean="0">
                <a:solidFill>
                  <a:srgbClr val="990033"/>
                </a:solidFill>
              </a:rPr>
              <a:t>2015</a:t>
            </a:r>
            <a:br>
              <a:rPr lang="it-IT" sz="6000" b="1" dirty="0" smtClean="0">
                <a:solidFill>
                  <a:srgbClr val="990033"/>
                </a:solidFill>
              </a:rPr>
            </a:br>
            <a:r>
              <a:rPr lang="it-IT" dirty="0" smtClean="0">
                <a:solidFill>
                  <a:srgbClr val="FF0000"/>
                </a:solidFill>
              </a:rPr>
              <a:t>	</a:t>
            </a:r>
            <a:br>
              <a:rPr lang="it-IT" dirty="0" smtClean="0">
                <a:solidFill>
                  <a:srgbClr val="FF0000"/>
                </a:solidFill>
              </a:rPr>
            </a:br>
            <a:r>
              <a:rPr lang="it-IT" sz="2800" b="1" dirty="0" smtClean="0">
                <a:solidFill>
                  <a:srgbClr val="990033"/>
                </a:solidFill>
              </a:rPr>
              <a:t>P</a:t>
            </a:r>
            <a:r>
              <a:rPr lang="it-IT" sz="2800" b="1" dirty="0" smtClean="0">
                <a:solidFill>
                  <a:srgbClr val="FF0000"/>
                </a:solidFill>
              </a:rPr>
              <a:t>rogramma di ricerca di </a:t>
            </a:r>
            <a:r>
              <a:rPr lang="it-IT" sz="2800" b="1" dirty="0">
                <a:solidFill>
                  <a:srgbClr val="990033"/>
                </a:solidFill>
              </a:rPr>
              <a:t>R</a:t>
            </a:r>
            <a:r>
              <a:rPr lang="it-IT" sz="2800" b="1" dirty="0" smtClean="0">
                <a:solidFill>
                  <a:srgbClr val="FF0000"/>
                </a:solidFill>
              </a:rPr>
              <a:t>ilevante </a:t>
            </a:r>
            <a:r>
              <a:rPr lang="it-IT" sz="2800" b="1" dirty="0">
                <a:solidFill>
                  <a:srgbClr val="990033"/>
                </a:solidFill>
              </a:rPr>
              <a:t>I</a:t>
            </a:r>
            <a:r>
              <a:rPr lang="it-IT" sz="2800" b="1" dirty="0" smtClean="0">
                <a:solidFill>
                  <a:srgbClr val="FF0000"/>
                </a:solidFill>
              </a:rPr>
              <a:t>nteresse </a:t>
            </a:r>
            <a:r>
              <a:rPr lang="it-IT" sz="2800" b="1" dirty="0">
                <a:solidFill>
                  <a:srgbClr val="990033"/>
                </a:solidFill>
              </a:rPr>
              <a:t>N</a:t>
            </a:r>
            <a:r>
              <a:rPr lang="it-IT" sz="2800" b="1" dirty="0" smtClean="0">
                <a:solidFill>
                  <a:srgbClr val="FF0000"/>
                </a:solidFill>
              </a:rPr>
              <a:t>azionale</a:t>
            </a:r>
            <a:br>
              <a:rPr lang="it-IT" sz="2800" b="1" dirty="0" smtClean="0">
                <a:solidFill>
                  <a:srgbClr val="FF0000"/>
                </a:solidFill>
              </a:rPr>
            </a:br>
            <a:r>
              <a:rPr lang="it-IT" sz="2200" b="1" i="1" dirty="0" smtClean="0">
                <a:solidFill>
                  <a:srgbClr val="FF0000"/>
                </a:solidFill>
              </a:rPr>
              <a:t>Decreto Direttoriale n. 2488 del 4 novembre 2015 </a:t>
            </a:r>
            <a:r>
              <a:rPr lang="it-IT" sz="2800" b="1" dirty="0" smtClean="0">
                <a:solidFill>
                  <a:srgbClr val="FF0000"/>
                </a:solidFill>
              </a:rPr>
              <a:t/>
            </a:r>
            <a:br>
              <a:rPr lang="it-IT" sz="2800" b="1" dirty="0" smtClean="0">
                <a:solidFill>
                  <a:srgbClr val="FF0000"/>
                </a:solidFill>
              </a:rPr>
            </a:br>
            <a:r>
              <a:rPr lang="it-IT" sz="2800" b="1" dirty="0" smtClean="0">
                <a:solidFill>
                  <a:srgbClr val="FF0000"/>
                </a:solidFill>
              </a:rPr>
              <a:t>			</a:t>
            </a:r>
            <a:r>
              <a:rPr lang="it-IT" sz="2800" dirty="0" smtClean="0">
                <a:solidFill>
                  <a:srgbClr val="FF0000"/>
                </a:solidFill>
              </a:rPr>
              <a:t>	</a:t>
            </a:r>
            <a:endParaRPr lang="it-IT" sz="2800" dirty="0">
              <a:solidFill>
                <a:srgbClr val="FF0000"/>
              </a:solidFill>
            </a:endParaRPr>
          </a:p>
        </p:txBody>
      </p:sp>
      <p:sp>
        <p:nvSpPr>
          <p:cNvPr id="6" name="CasellaDiTesto 5"/>
          <p:cNvSpPr txBox="1"/>
          <p:nvPr/>
        </p:nvSpPr>
        <p:spPr>
          <a:xfrm>
            <a:off x="7524328" y="6381328"/>
            <a:ext cx="1512168" cy="292388"/>
          </a:xfrm>
          <a:prstGeom prst="rect">
            <a:avLst/>
          </a:prstGeom>
          <a:noFill/>
        </p:spPr>
        <p:txBody>
          <a:bodyPr wrap="square" rtlCol="0">
            <a:spAutoFit/>
          </a:bodyPr>
          <a:lstStyle/>
          <a:p>
            <a:r>
              <a:rPr lang="it-IT" sz="1300" b="1" dirty="0" smtClean="0"/>
              <a:t>Eugenia Spinaci</a:t>
            </a:r>
            <a:endParaRPr lang="it-IT" sz="1300" b="1" dirty="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95858"/>
            <a:ext cx="5086350" cy="15049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278120" y="2399402"/>
            <a:ext cx="8208440" cy="3108543"/>
          </a:xfrm>
          <a:gradFill>
            <a:gsLst>
              <a:gs pos="0">
                <a:schemeClr val="accent6">
                  <a:lumMod val="60000"/>
                  <a:lumOff val="40000"/>
                </a:schemeClr>
              </a:gs>
              <a:gs pos="64999">
                <a:srgbClr val="F0EBD5"/>
              </a:gs>
              <a:gs pos="100000">
                <a:srgbClr val="D1C39F"/>
              </a:gs>
            </a:gsLst>
            <a:lin ang="5400000" scaled="0"/>
          </a:gradFill>
        </p:spPr>
        <p:style>
          <a:lnRef idx="0">
            <a:schemeClr val="accent6"/>
          </a:lnRef>
          <a:fillRef idx="1003">
            <a:schemeClr val="lt2"/>
          </a:fillRef>
          <a:effectRef idx="3">
            <a:schemeClr val="accent6"/>
          </a:effectRef>
          <a:fontRef idx="minor">
            <a:schemeClr val="lt1"/>
          </a:fontRef>
        </p:style>
        <p:txBody>
          <a:bodyPr wrap="square">
            <a:spAutoFit/>
          </a:bodyPr>
          <a:lstStyle/>
          <a:p>
            <a:pPr>
              <a:tabLst>
                <a:tab pos="2332038" algn="l"/>
              </a:tabLst>
            </a:pPr>
            <a:r>
              <a:rPr lang="it-IT" sz="4000" b="1" dirty="0" smtClean="0">
                <a:solidFill>
                  <a:srgbClr val="990033"/>
                </a:solidFill>
              </a:rPr>
              <a:t>PRIN 2015</a:t>
            </a:r>
            <a:br>
              <a:rPr lang="it-IT" sz="4000" b="1" dirty="0" smtClean="0">
                <a:solidFill>
                  <a:srgbClr val="990033"/>
                </a:solidFill>
              </a:rPr>
            </a:br>
            <a:r>
              <a:rPr lang="it-IT" sz="4000" b="1" dirty="0" smtClean="0">
                <a:solidFill>
                  <a:srgbClr val="990033"/>
                </a:solidFill>
              </a:rPr>
              <a:t/>
            </a:r>
            <a:br>
              <a:rPr lang="it-IT" sz="4000" b="1" dirty="0" smtClean="0">
                <a:solidFill>
                  <a:srgbClr val="990033"/>
                </a:solidFill>
              </a:rPr>
            </a:br>
            <a:r>
              <a:rPr lang="it-IT" sz="2800" b="1" dirty="0" smtClean="0">
                <a:solidFill>
                  <a:srgbClr val="990033"/>
                </a:solidFill>
              </a:rPr>
              <a:t>APPROFONDIMENTI</a:t>
            </a:r>
            <a:r>
              <a:rPr lang="it-IT" sz="4000" b="1" dirty="0" smtClean="0">
                <a:solidFill>
                  <a:srgbClr val="990033"/>
                </a:solidFill>
              </a:rPr>
              <a:t/>
            </a:r>
            <a:br>
              <a:rPr lang="it-IT" sz="4000" b="1" dirty="0" smtClean="0">
                <a:solidFill>
                  <a:srgbClr val="990033"/>
                </a:solidFill>
              </a:rPr>
            </a:br>
            <a:r>
              <a:rPr lang="it-IT" sz="4000" b="1" dirty="0" smtClean="0">
                <a:solidFill>
                  <a:srgbClr val="990033"/>
                </a:solidFill>
              </a:rPr>
              <a:t/>
            </a:r>
            <a:br>
              <a:rPr lang="it-IT" sz="4000" b="1" dirty="0" smtClean="0">
                <a:solidFill>
                  <a:srgbClr val="990033"/>
                </a:solidFill>
              </a:rPr>
            </a:br>
            <a:r>
              <a:rPr lang="it-IT" sz="2400" b="1" dirty="0" smtClean="0">
                <a:solidFill>
                  <a:srgbClr val="990033"/>
                </a:solidFill>
              </a:rPr>
              <a:t>CRITERI PER LA DETERMINAZIONE DEI COSTI E PER LA RENDICONTAZIONE DELLE SPESE</a:t>
            </a:r>
            <a:endParaRPr lang="it-IT" sz="2400" b="1" dirty="0">
              <a:solidFill>
                <a:srgbClr val="FF0000"/>
              </a:solidFill>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95858"/>
            <a:ext cx="5086350" cy="1504950"/>
          </a:xfrm>
          <a:prstGeom prst="rect">
            <a:avLst/>
          </a:prstGeom>
        </p:spPr>
      </p:pic>
    </p:spTree>
    <p:extLst>
      <p:ext uri="{BB962C8B-B14F-4D97-AF65-F5344CB8AC3E}">
        <p14:creationId xmlns:p14="http://schemas.microsoft.com/office/powerpoint/2010/main" val="844705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CRITERI GENERALI</a:t>
            </a:r>
            <a:endParaRPr lang="it-IT" dirty="0"/>
          </a:p>
        </p:txBody>
      </p:sp>
      <p:sp>
        <p:nvSpPr>
          <p:cNvPr id="8" name="Rettangolo 7"/>
          <p:cNvSpPr/>
          <p:nvPr/>
        </p:nvSpPr>
        <p:spPr>
          <a:xfrm>
            <a:off x="2848927" y="1124743"/>
            <a:ext cx="2803193" cy="461665"/>
          </a:xfrm>
          <a:prstGeom prst="rect">
            <a:avLst/>
          </a:prstGeom>
          <a:solidFill>
            <a:schemeClr val="accent2">
              <a:lumMod val="20000"/>
              <a:lumOff val="80000"/>
            </a:schemeClr>
          </a:solidFill>
          <a:ln w="25400">
            <a:solidFill>
              <a:srgbClr val="C00000"/>
            </a:solidFill>
          </a:ln>
        </p:spPr>
        <p:txBody>
          <a:bodyPr wrap="square" rtlCol="0">
            <a:spAutoFit/>
          </a:bodyPr>
          <a:lstStyle/>
          <a:p>
            <a:pPr algn="ctr" defTabSz="254000">
              <a:spcBef>
                <a:spcPct val="20000"/>
              </a:spcBef>
            </a:pPr>
            <a:r>
              <a:rPr lang="it-IT" sz="2400" b="1" cap="small" dirty="0" smtClean="0"/>
              <a:t>CRITERIO </a:t>
            </a:r>
            <a:r>
              <a:rPr lang="it-IT" sz="2400" b="1" cap="small" dirty="0"/>
              <a:t>DI CASSA</a:t>
            </a:r>
          </a:p>
        </p:txBody>
      </p:sp>
      <p:sp>
        <p:nvSpPr>
          <p:cNvPr id="17" name="CasellaDiTesto 16"/>
          <p:cNvSpPr txBox="1"/>
          <p:nvPr/>
        </p:nvSpPr>
        <p:spPr>
          <a:xfrm>
            <a:off x="611560" y="2208153"/>
            <a:ext cx="3197714" cy="892552"/>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i </a:t>
            </a:r>
            <a:r>
              <a:rPr lang="it-IT" sz="2000" b="1" cap="small" dirty="0" smtClean="0">
                <a:solidFill>
                  <a:srgbClr val="FF0000"/>
                </a:solidFill>
              </a:rPr>
              <a:t>titoli di spesa </a:t>
            </a:r>
            <a:r>
              <a:rPr lang="it-IT" sz="1600" b="1" cap="small" dirty="0" smtClean="0"/>
              <a:t>non possono essere successivi alla data di scadenza del progetto</a:t>
            </a:r>
            <a:endParaRPr lang="it-IT" sz="1600" b="1" cap="small" dirty="0"/>
          </a:p>
        </p:txBody>
      </p:sp>
      <p:cxnSp>
        <p:nvCxnSpPr>
          <p:cNvPr id="15" name="Connettore 2 14"/>
          <p:cNvCxnSpPr/>
          <p:nvPr/>
        </p:nvCxnSpPr>
        <p:spPr>
          <a:xfrm flipH="1">
            <a:off x="2555776" y="1586408"/>
            <a:ext cx="586302" cy="61845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5364088" y="1586408"/>
            <a:ext cx="576064" cy="61845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CasellaDiTesto 20"/>
          <p:cNvSpPr txBox="1"/>
          <p:nvPr/>
        </p:nvSpPr>
        <p:spPr>
          <a:xfrm>
            <a:off x="4499992" y="2204864"/>
            <a:ext cx="3240360" cy="892552"/>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i </a:t>
            </a:r>
            <a:r>
              <a:rPr lang="it-IT" sz="2000" b="1" cap="small" dirty="0" smtClean="0">
                <a:solidFill>
                  <a:srgbClr val="FF0000"/>
                </a:solidFill>
              </a:rPr>
              <a:t>mandati di pagamento </a:t>
            </a:r>
            <a:r>
              <a:rPr lang="it-IT" sz="1600" b="1" cap="small" dirty="0" smtClean="0"/>
              <a:t>dovranno essere emessi nei termini previsti per il rendiconto finale</a:t>
            </a:r>
            <a:endParaRPr lang="it-IT" sz="1600" b="1" cap="small" dirty="0"/>
          </a:p>
        </p:txBody>
      </p:sp>
      <p:sp>
        <p:nvSpPr>
          <p:cNvPr id="22" name="Rettangolo 21"/>
          <p:cNvSpPr/>
          <p:nvPr/>
        </p:nvSpPr>
        <p:spPr>
          <a:xfrm>
            <a:off x="2987824" y="3429000"/>
            <a:ext cx="2530518" cy="400110"/>
          </a:xfrm>
          <a:prstGeom prst="rect">
            <a:avLst/>
          </a:prstGeom>
          <a:solidFill>
            <a:schemeClr val="accent6">
              <a:lumMod val="40000"/>
              <a:lumOff val="60000"/>
            </a:schemeClr>
          </a:solidFill>
          <a:ln w="25400">
            <a:solidFill>
              <a:srgbClr val="C00000"/>
            </a:solidFill>
          </a:ln>
        </p:spPr>
        <p:txBody>
          <a:bodyPr wrap="square" rtlCol="0">
            <a:spAutoFit/>
          </a:bodyPr>
          <a:lstStyle/>
          <a:p>
            <a:pPr algn="ctr" defTabSz="254000">
              <a:spcBef>
                <a:spcPct val="20000"/>
              </a:spcBef>
            </a:pPr>
            <a:r>
              <a:rPr lang="it-IT" sz="2000" b="1" cap="small" dirty="0" smtClean="0">
                <a:solidFill>
                  <a:srgbClr val="FF0000"/>
                </a:solidFill>
              </a:rPr>
              <a:t>ECCEZIONI</a:t>
            </a:r>
            <a:endParaRPr lang="it-IT" sz="2000" b="1" cap="small" dirty="0">
              <a:solidFill>
                <a:srgbClr val="FF0000"/>
              </a:solidFill>
            </a:endParaRPr>
          </a:p>
        </p:txBody>
      </p:sp>
      <p:cxnSp>
        <p:nvCxnSpPr>
          <p:cNvPr id="23" name="Connettore 2 22"/>
          <p:cNvCxnSpPr/>
          <p:nvPr/>
        </p:nvCxnSpPr>
        <p:spPr>
          <a:xfrm flipH="1">
            <a:off x="2699792" y="3834745"/>
            <a:ext cx="451303" cy="48796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5364088" y="3829110"/>
            <a:ext cx="432048" cy="493603"/>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611560" y="4322713"/>
            <a:ext cx="3312368" cy="634020"/>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solidFill>
                  <a:srgbClr val="FF0000"/>
                </a:solidFill>
              </a:rPr>
              <a:t>Voci B/F </a:t>
            </a:r>
          </a:p>
          <a:p>
            <a:pPr algn="just">
              <a:spcBef>
                <a:spcPct val="20000"/>
              </a:spcBef>
            </a:pPr>
            <a:r>
              <a:rPr lang="it-IT" sz="1600" b="1" cap="small" dirty="0"/>
              <a:t>q</a:t>
            </a:r>
            <a:r>
              <a:rPr lang="it-IT" sz="1600" b="1" cap="small" dirty="0" smtClean="0"/>
              <a:t>uote forfetarie da non rendicontare</a:t>
            </a:r>
            <a:endParaRPr lang="it-IT" sz="1600" b="1" cap="small" dirty="0"/>
          </a:p>
        </p:txBody>
      </p:sp>
      <p:sp>
        <p:nvSpPr>
          <p:cNvPr id="26" name="CasellaDiTesto 25"/>
          <p:cNvSpPr txBox="1"/>
          <p:nvPr/>
        </p:nvSpPr>
        <p:spPr>
          <a:xfrm>
            <a:off x="4355976" y="4322713"/>
            <a:ext cx="3816424" cy="2228302"/>
          </a:xfrm>
          <a:prstGeom prst="rect">
            <a:avLst/>
          </a:prstGeom>
          <a:noFill/>
          <a:ln w="19050">
            <a:solidFill>
              <a:srgbClr val="C00000"/>
            </a:solidFill>
          </a:ln>
        </p:spPr>
        <p:txBody>
          <a:bodyPr wrap="square" rtlCol="0">
            <a:spAutoFit/>
          </a:bodyPr>
          <a:lstStyle/>
          <a:p>
            <a:pPr algn="just">
              <a:spcBef>
                <a:spcPct val="20000"/>
              </a:spcBef>
            </a:pPr>
            <a:r>
              <a:rPr lang="it-IT" sz="1600" b="1" cap="small" dirty="0">
                <a:solidFill>
                  <a:srgbClr val="FF0000"/>
                </a:solidFill>
              </a:rPr>
              <a:t>Diffusione risultati del progetto</a:t>
            </a:r>
          </a:p>
          <a:p>
            <a:pPr marL="285750" indent="-285750" algn="just">
              <a:spcBef>
                <a:spcPct val="20000"/>
              </a:spcBef>
              <a:buFontTx/>
              <a:buChar char="-"/>
            </a:pPr>
            <a:r>
              <a:rPr lang="it-IT" sz="1600" b="1" cap="small" dirty="0" smtClean="0"/>
              <a:t>Spese per partecipazione convegni</a:t>
            </a:r>
          </a:p>
          <a:p>
            <a:pPr marL="285750" indent="-285750" algn="just">
              <a:spcBef>
                <a:spcPct val="20000"/>
              </a:spcBef>
              <a:buFontTx/>
              <a:buChar char="-"/>
            </a:pPr>
            <a:r>
              <a:rPr lang="it-IT" sz="1600" b="1" cap="small" dirty="0" smtClean="0"/>
              <a:t>organizzazione convegni</a:t>
            </a:r>
          </a:p>
          <a:p>
            <a:pPr marL="285750" indent="-285750" algn="just">
              <a:spcBef>
                <a:spcPct val="20000"/>
              </a:spcBef>
              <a:buFontTx/>
              <a:buChar char="-"/>
            </a:pPr>
            <a:r>
              <a:rPr lang="it-IT" sz="1600" b="1" cap="small" dirty="0" smtClean="0"/>
              <a:t>pubblicazione libri</a:t>
            </a:r>
          </a:p>
          <a:p>
            <a:pPr algn="just">
              <a:spcBef>
                <a:spcPct val="20000"/>
              </a:spcBef>
            </a:pPr>
            <a:endParaRPr lang="it-IT" sz="900" b="1" cap="small" dirty="0" smtClean="0"/>
          </a:p>
          <a:p>
            <a:pPr algn="just">
              <a:spcBef>
                <a:spcPct val="20000"/>
              </a:spcBef>
            </a:pPr>
            <a:r>
              <a:rPr lang="it-IT" sz="1600" b="1" cap="small" dirty="0" smtClean="0"/>
              <a:t>Spese sostenute entro il dodicesimo mese dalla scadenza del progetto</a:t>
            </a:r>
          </a:p>
          <a:p>
            <a:pPr algn="just">
              <a:spcBef>
                <a:spcPct val="20000"/>
              </a:spcBef>
            </a:pPr>
            <a:r>
              <a:rPr lang="it-IT" sz="1600" b="1" cap="small" dirty="0" smtClean="0">
                <a:solidFill>
                  <a:srgbClr val="990033"/>
                </a:solidFill>
              </a:rPr>
              <a:t>Rendicontazione integrativa</a:t>
            </a:r>
            <a:endParaRPr lang="it-IT" sz="1600" b="1" cap="small" dirty="0">
              <a:solidFill>
                <a:srgbClr val="990033"/>
              </a:solidFill>
            </a:endParaRPr>
          </a:p>
        </p:txBody>
      </p:sp>
      <p:pic>
        <p:nvPicPr>
          <p:cNvPr id="29" name="Picture 8" descr="http://www.arredamentipoggi.com/wp-content/uploads/2013/11/novita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3861048"/>
            <a:ext cx="1617557" cy="862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85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CRITERI GENERALI</a:t>
            </a:r>
            <a:endParaRPr lang="it-IT" dirty="0"/>
          </a:p>
        </p:txBody>
      </p:sp>
      <p:sp>
        <p:nvSpPr>
          <p:cNvPr id="17" name="CasellaDiTesto 16"/>
          <p:cNvSpPr txBox="1"/>
          <p:nvPr/>
        </p:nvSpPr>
        <p:spPr>
          <a:xfrm>
            <a:off x="788957" y="2852936"/>
            <a:ext cx="3206979" cy="695575"/>
          </a:xfrm>
          <a:prstGeom prst="rect">
            <a:avLst/>
          </a:prstGeom>
          <a:noFill/>
          <a:ln w="19050">
            <a:solidFill>
              <a:srgbClr val="C00000"/>
            </a:solidFill>
          </a:ln>
        </p:spPr>
        <p:txBody>
          <a:bodyPr wrap="square" rtlCol="0">
            <a:spAutoFit/>
          </a:bodyPr>
          <a:lstStyle/>
          <a:p>
            <a:pPr algn="just">
              <a:spcBef>
                <a:spcPct val="20000"/>
              </a:spcBef>
            </a:pPr>
            <a:r>
              <a:rPr lang="it-IT" sz="2000" b="1" cap="small" dirty="0" smtClean="0"/>
              <a:t>AUMENTO</a:t>
            </a:r>
          </a:p>
          <a:p>
            <a:pPr algn="just">
              <a:spcBef>
                <a:spcPct val="20000"/>
              </a:spcBef>
            </a:pPr>
            <a:r>
              <a:rPr lang="it-IT" sz="1600" b="1" cap="small" dirty="0" smtClean="0"/>
              <a:t>(il contributo </a:t>
            </a:r>
            <a:r>
              <a:rPr lang="it-IT" sz="1600" b="1" cap="small" dirty="0" err="1" smtClean="0"/>
              <a:t>miur</a:t>
            </a:r>
            <a:r>
              <a:rPr lang="it-IT" sz="1600" b="1" cap="small" dirty="0" smtClean="0"/>
              <a:t> rimane invariato)</a:t>
            </a:r>
            <a:endParaRPr lang="it-IT" sz="1600" b="1" cap="small" dirty="0"/>
          </a:p>
        </p:txBody>
      </p:sp>
      <p:sp>
        <p:nvSpPr>
          <p:cNvPr id="21" name="CasellaDiTesto 20"/>
          <p:cNvSpPr txBox="1"/>
          <p:nvPr/>
        </p:nvSpPr>
        <p:spPr>
          <a:xfrm>
            <a:off x="4499992" y="2847109"/>
            <a:ext cx="3960440" cy="1188018"/>
          </a:xfrm>
          <a:prstGeom prst="rect">
            <a:avLst/>
          </a:prstGeom>
          <a:noFill/>
          <a:ln w="19050">
            <a:solidFill>
              <a:srgbClr val="C00000"/>
            </a:solidFill>
          </a:ln>
        </p:spPr>
        <p:txBody>
          <a:bodyPr wrap="square" rtlCol="0">
            <a:spAutoFit/>
          </a:bodyPr>
          <a:lstStyle/>
          <a:p>
            <a:pPr algn="just">
              <a:spcBef>
                <a:spcPct val="20000"/>
              </a:spcBef>
            </a:pPr>
            <a:r>
              <a:rPr lang="it-IT" sz="2000" b="1" cap="small" dirty="0" smtClean="0"/>
              <a:t>DIMINUZIONE</a:t>
            </a:r>
            <a:endParaRPr lang="it-IT" sz="2000" b="1" cap="small" dirty="0"/>
          </a:p>
          <a:p>
            <a:pPr algn="just">
              <a:spcBef>
                <a:spcPct val="20000"/>
              </a:spcBef>
            </a:pPr>
            <a:r>
              <a:rPr lang="it-IT" sz="1600" b="1" cap="small" dirty="0"/>
              <a:t>(il contributo </a:t>
            </a:r>
            <a:r>
              <a:rPr lang="it-IT" sz="1600" b="1" cap="small" dirty="0" err="1" smtClean="0"/>
              <a:t>miur</a:t>
            </a:r>
            <a:r>
              <a:rPr lang="it-IT" sz="1600" b="1" cap="small" dirty="0" smtClean="0"/>
              <a:t> sarà ricalcolato  e le somme erogate in esubero saranno recuperate)</a:t>
            </a:r>
            <a:endParaRPr lang="it-IT" sz="1600" b="1" cap="small" dirty="0"/>
          </a:p>
        </p:txBody>
      </p:sp>
      <p:cxnSp>
        <p:nvCxnSpPr>
          <p:cNvPr id="23" name="Connettore 2 22"/>
          <p:cNvCxnSpPr/>
          <p:nvPr/>
        </p:nvCxnSpPr>
        <p:spPr>
          <a:xfrm flipH="1">
            <a:off x="3491880" y="2276872"/>
            <a:ext cx="451303" cy="48796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4572000" y="2271237"/>
            <a:ext cx="432048" cy="493603"/>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Segnaposto contenuto 2"/>
          <p:cNvSpPr txBox="1">
            <a:spLocks/>
          </p:cNvSpPr>
          <p:nvPr/>
        </p:nvSpPr>
        <p:spPr>
          <a:xfrm>
            <a:off x="428917" y="1172026"/>
            <a:ext cx="8424936" cy="360040"/>
          </a:xfrm>
          <a:prstGeom prst="rect">
            <a:avLst/>
          </a:prstGeom>
        </p:spPr>
        <p:txBody>
          <a:bodyPr vert="horz" lIns="91440" tIns="45720" rIns="91440" bIns="45720"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t-IT"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CONTRIBUTO MIUR EROGATO IN UN’UNICA SOLUZIONE ANTICIPATA</a:t>
            </a:r>
          </a:p>
        </p:txBody>
      </p:sp>
      <p:sp>
        <p:nvSpPr>
          <p:cNvPr id="16" name="Rettangolo 15"/>
          <p:cNvSpPr/>
          <p:nvPr/>
        </p:nvSpPr>
        <p:spPr>
          <a:xfrm>
            <a:off x="2123728" y="1876762"/>
            <a:ext cx="4320480" cy="400110"/>
          </a:xfrm>
          <a:prstGeom prst="rect">
            <a:avLst/>
          </a:prstGeom>
          <a:solidFill>
            <a:schemeClr val="accent6">
              <a:lumMod val="40000"/>
              <a:lumOff val="60000"/>
            </a:schemeClr>
          </a:solidFill>
          <a:ln w="25400">
            <a:solidFill>
              <a:srgbClr val="C00000"/>
            </a:solidFill>
          </a:ln>
        </p:spPr>
        <p:txBody>
          <a:bodyPr wrap="square" rtlCol="0">
            <a:spAutoFit/>
          </a:bodyPr>
          <a:lstStyle/>
          <a:p>
            <a:pPr algn="ctr" defTabSz="254000">
              <a:spcBef>
                <a:spcPct val="20000"/>
              </a:spcBef>
            </a:pPr>
            <a:r>
              <a:rPr lang="it-IT" sz="2000" b="1" cap="small" dirty="0" smtClean="0"/>
              <a:t>COSTO COMPLESSIVO RENDICONTATO</a:t>
            </a:r>
            <a:endParaRPr lang="it-IT" sz="2000" b="1" cap="small" dirty="0"/>
          </a:p>
        </p:txBody>
      </p:sp>
      <p:sp>
        <p:nvSpPr>
          <p:cNvPr id="2" name="CasellaDiTesto 1"/>
          <p:cNvSpPr txBox="1"/>
          <p:nvPr/>
        </p:nvSpPr>
        <p:spPr>
          <a:xfrm>
            <a:off x="3717531" y="2420888"/>
            <a:ext cx="1070493" cy="307777"/>
          </a:xfrm>
          <a:prstGeom prst="rect">
            <a:avLst/>
          </a:prstGeom>
          <a:noFill/>
        </p:spPr>
        <p:txBody>
          <a:bodyPr wrap="square" rtlCol="0">
            <a:spAutoFit/>
          </a:bodyPr>
          <a:lstStyle/>
          <a:p>
            <a:r>
              <a:rPr lang="it-IT" sz="1400" b="1" dirty="0" smtClean="0"/>
              <a:t>VARIAZIONI</a:t>
            </a:r>
            <a:endParaRPr lang="it-IT" sz="1400" b="1" dirty="0"/>
          </a:p>
        </p:txBody>
      </p:sp>
      <p:sp>
        <p:nvSpPr>
          <p:cNvPr id="18" name="CasellaDiTesto 17"/>
          <p:cNvSpPr txBox="1"/>
          <p:nvPr/>
        </p:nvSpPr>
        <p:spPr>
          <a:xfrm>
            <a:off x="813318" y="4221088"/>
            <a:ext cx="7671475" cy="1077218"/>
          </a:xfrm>
          <a:prstGeom prst="rect">
            <a:avLst/>
          </a:prstGeom>
          <a:noFill/>
          <a:ln w="19050">
            <a:solidFill>
              <a:srgbClr val="C00000"/>
            </a:solidFill>
          </a:ln>
        </p:spPr>
        <p:txBody>
          <a:bodyPr wrap="square" rtlCol="0">
            <a:spAutoFit/>
          </a:bodyPr>
          <a:lstStyle/>
          <a:p>
            <a:pPr lvl="0" algn="just">
              <a:spcBef>
                <a:spcPct val="20000"/>
              </a:spcBef>
            </a:pPr>
            <a:r>
              <a:rPr lang="it-IT" sz="1600" b="1" dirty="0" smtClean="0"/>
              <a:t>TUTTE LE VOCI DI SPESA (COMPRESE QUELLE POSTE PARI A ZERO IN SEDE DI PRESENTAZIONE DEL PROGETTO) POTRANNO SUBIRE VARIAZIONI IN AUMENTO O DIMINUZIONE IN FASE DI ESECUZIONE DEI PROGETTI, FERMO RESTANDO L’OBBLIGO DI MANTENERE GLI OBIETTIVI INDIVIDUATI IN SEDE DI PRESENTAZIONE DEL PROGETTO</a:t>
            </a:r>
            <a:endParaRPr lang="it-IT" sz="1600" b="1" cap="small" dirty="0"/>
          </a:p>
        </p:txBody>
      </p:sp>
      <p:sp>
        <p:nvSpPr>
          <p:cNvPr id="19" name="CasellaDiTesto 18"/>
          <p:cNvSpPr txBox="1"/>
          <p:nvPr/>
        </p:nvSpPr>
        <p:spPr>
          <a:xfrm>
            <a:off x="780743" y="5661248"/>
            <a:ext cx="7671475" cy="830997"/>
          </a:xfrm>
          <a:prstGeom prst="rect">
            <a:avLst/>
          </a:prstGeom>
          <a:noFill/>
          <a:ln w="19050">
            <a:solidFill>
              <a:srgbClr val="C00000"/>
            </a:solidFill>
          </a:ln>
        </p:spPr>
        <p:txBody>
          <a:bodyPr wrap="square" rtlCol="0">
            <a:spAutoFit/>
          </a:bodyPr>
          <a:lstStyle/>
          <a:p>
            <a:pPr lvl="0" algn="just">
              <a:spcBef>
                <a:spcPct val="20000"/>
              </a:spcBef>
            </a:pPr>
            <a:r>
              <a:rPr lang="it-IT" sz="1600" b="1" dirty="0" smtClean="0"/>
              <a:t>SONO AMMESSI COSTI RELATIVI A BENI/SERVIZI SOSTENUTI IN QUOTA PARTE ANCHE CON FONDI RELATIVI AD ALTRI PROGETTI, PURCHÉ SUL PROGETTO SIA CARICATA SOLO LA QUOTA PARTE RESIDUA</a:t>
            </a:r>
            <a:endParaRPr lang="it-IT" sz="1600" b="1" cap="small" dirty="0"/>
          </a:p>
        </p:txBody>
      </p:sp>
    </p:spTree>
    <p:extLst>
      <p:ext uri="{BB962C8B-B14F-4D97-AF65-F5344CB8AC3E}">
        <p14:creationId xmlns:p14="http://schemas.microsoft.com/office/powerpoint/2010/main" val="4257047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COMPOSIZIONE GRUPPO DI RICERCA</a:t>
            </a:r>
            <a:endParaRPr lang="it-IT" dirty="0"/>
          </a:p>
        </p:txBody>
      </p:sp>
      <p:sp>
        <p:nvSpPr>
          <p:cNvPr id="21" name="CasellaDiTesto 20"/>
          <p:cNvSpPr txBox="1"/>
          <p:nvPr/>
        </p:nvSpPr>
        <p:spPr>
          <a:xfrm>
            <a:off x="4062898" y="2472452"/>
            <a:ext cx="4549428" cy="584775"/>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Il gruppo di ricerca verrà indicato in sede di rendicontazione finale</a:t>
            </a:r>
            <a:endParaRPr lang="it-IT" sz="1600" b="1" cap="small" dirty="0"/>
          </a:p>
        </p:txBody>
      </p:sp>
      <p:cxnSp>
        <p:nvCxnSpPr>
          <p:cNvPr id="23" name="Connettore 2 22"/>
          <p:cNvCxnSpPr>
            <a:endCxn id="21" idx="1"/>
          </p:cNvCxnSpPr>
          <p:nvPr/>
        </p:nvCxnSpPr>
        <p:spPr>
          <a:xfrm>
            <a:off x="3275856" y="2228468"/>
            <a:ext cx="787042" cy="53637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3275856" y="1890410"/>
            <a:ext cx="787041" cy="226477"/>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328575" y="1988840"/>
            <a:ext cx="2947281" cy="400110"/>
          </a:xfrm>
          <a:prstGeom prst="rect">
            <a:avLst/>
          </a:prstGeom>
          <a:solidFill>
            <a:schemeClr val="accent6">
              <a:lumMod val="40000"/>
              <a:lumOff val="60000"/>
            </a:schemeClr>
          </a:solidFill>
          <a:ln w="25400">
            <a:solidFill>
              <a:srgbClr val="C00000"/>
            </a:solidFill>
          </a:ln>
        </p:spPr>
        <p:txBody>
          <a:bodyPr wrap="square" rtlCol="0">
            <a:spAutoFit/>
          </a:bodyPr>
          <a:lstStyle/>
          <a:p>
            <a:pPr algn="ctr" defTabSz="254000">
              <a:spcBef>
                <a:spcPct val="20000"/>
              </a:spcBef>
            </a:pPr>
            <a:r>
              <a:rPr lang="it-IT" sz="2000" b="1" cap="small" dirty="0" smtClean="0"/>
              <a:t>TOTALE FLESSIBILITA’</a:t>
            </a:r>
            <a:endParaRPr lang="it-IT" sz="2000" b="1" cap="small" dirty="0"/>
          </a:p>
        </p:txBody>
      </p:sp>
      <p:sp>
        <p:nvSpPr>
          <p:cNvPr id="19" name="CasellaDiTesto 18"/>
          <p:cNvSpPr txBox="1"/>
          <p:nvPr/>
        </p:nvSpPr>
        <p:spPr>
          <a:xfrm>
            <a:off x="611560" y="4497155"/>
            <a:ext cx="7671475" cy="1668149"/>
          </a:xfrm>
          <a:prstGeom prst="rect">
            <a:avLst/>
          </a:prstGeom>
          <a:noFill/>
          <a:ln w="31750">
            <a:solidFill>
              <a:srgbClr val="C00000"/>
            </a:solidFill>
          </a:ln>
        </p:spPr>
        <p:txBody>
          <a:bodyPr wrap="square" rtlCol="0">
            <a:spAutoFit/>
          </a:bodyPr>
          <a:lstStyle/>
          <a:p>
            <a:pPr marL="285750" lvl="0" indent="-285750" algn="just">
              <a:spcBef>
                <a:spcPct val="20000"/>
              </a:spcBef>
              <a:buFontTx/>
              <a:buChar char="-"/>
              <a:tabLst>
                <a:tab pos="176213" algn="l"/>
              </a:tabLst>
            </a:pPr>
            <a:r>
              <a:rPr lang="it-IT" sz="1600" b="1" cap="small" dirty="0" smtClean="0"/>
              <a:t>Professori/ricercatori/tecnologi a tempo indeterminato (la cui valorizzazione temporale costituirà la quota di finanziamento)</a:t>
            </a:r>
          </a:p>
          <a:p>
            <a:pPr marL="285750" lvl="0" indent="-285750" algn="just">
              <a:spcBef>
                <a:spcPct val="20000"/>
              </a:spcBef>
              <a:buFontTx/>
              <a:buChar char="-"/>
              <a:tabLst>
                <a:tab pos="176213" algn="l"/>
              </a:tabLst>
            </a:pPr>
            <a:r>
              <a:rPr lang="it-IT" sz="1600" b="1" cap="small" dirty="0" smtClean="0"/>
              <a:t>Personale a contratto appositamente reclutato per il progetto (i cui costi graveranno sul programma fino alla scadenza)</a:t>
            </a:r>
          </a:p>
          <a:p>
            <a:pPr marL="285750" lvl="0" indent="-285750" algn="just">
              <a:spcBef>
                <a:spcPct val="20000"/>
              </a:spcBef>
              <a:buFontTx/>
              <a:buChar char="-"/>
              <a:tabLst>
                <a:tab pos="176213" algn="l"/>
              </a:tabLst>
            </a:pPr>
            <a:r>
              <a:rPr lang="it-IT" sz="1600" b="1" cap="small" dirty="0" smtClean="0"/>
              <a:t>Personale a contratto acquisito con fondi dell’ateneo/ente (solo esposizione impegno temporale)</a:t>
            </a:r>
            <a:endParaRPr lang="it-IT" sz="1600" b="1" cap="small" dirty="0"/>
          </a:p>
        </p:txBody>
      </p:sp>
      <p:sp>
        <p:nvSpPr>
          <p:cNvPr id="13" name="CasellaDiTesto 12"/>
          <p:cNvSpPr txBox="1"/>
          <p:nvPr/>
        </p:nvSpPr>
        <p:spPr>
          <a:xfrm>
            <a:off x="4062898" y="1384320"/>
            <a:ext cx="4549428" cy="892552"/>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Può subire modifiche in fase di esecuzione del progetto in funzione delle esigenze della ricerca </a:t>
            </a:r>
            <a:r>
              <a:rPr lang="it-IT" sz="2000" b="1" cap="small" dirty="0" smtClean="0">
                <a:solidFill>
                  <a:srgbClr val="FF0000"/>
                </a:solidFill>
              </a:rPr>
              <a:t>senza autorizzazione MIUR</a:t>
            </a:r>
            <a:endParaRPr lang="it-IT" sz="1600" b="1" cap="small" dirty="0">
              <a:solidFill>
                <a:srgbClr val="FF0000"/>
              </a:solidFill>
            </a:endParaRPr>
          </a:p>
        </p:txBody>
      </p:sp>
      <p:pic>
        <p:nvPicPr>
          <p:cNvPr id="1026" name="Picture 2" descr="http://www.analisi-reichiana.it/psicoterapiaanaliticareichiana/images/stories/articoli/Nigosanti%20gruppo.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917262"/>
            <a:ext cx="1550695" cy="1087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965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16024"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fontScale="77500" lnSpcReduction="20000"/>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ESCLUSIONE DALLA PARTECIPAZIONE AL GRUPPO DI RICERCA</a:t>
            </a:r>
            <a:endParaRPr lang="it-IT" dirty="0"/>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009189"/>
            <a:ext cx="1115616" cy="835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899592" y="1412776"/>
            <a:ext cx="7632848" cy="1323439"/>
          </a:xfrm>
          <a:prstGeom prst="rect">
            <a:avLst/>
          </a:prstGeom>
        </p:spPr>
        <p:txBody>
          <a:bodyPr wrap="square">
            <a:spAutoFit/>
          </a:bodyPr>
          <a:lstStyle/>
          <a:p>
            <a:pPr algn="just"/>
            <a:r>
              <a:rPr lang="it-IT" sz="1600" cap="small" dirty="0" smtClean="0"/>
              <a:t>per  il personale a contratto (RTD, assegnisti, dottorandi, ecc.) acquisito dall’ateneo/ente con fondi specifici per il finanziamento di altri progetti (e i cui contratti risultino quindi già dotati di copertura finanziaria), </a:t>
            </a:r>
            <a:r>
              <a:rPr lang="it-IT" sz="1600" b="1" cap="small" dirty="0" smtClean="0"/>
              <a:t>non potranno essere </a:t>
            </a:r>
            <a:r>
              <a:rPr lang="it-IT" sz="1600" b="1" cap="small" dirty="0"/>
              <a:t>previsti costi  a carico del progetto in termini di valorizzazione dei mesi persona né potrà essere esposto un eventuale e saltuario impegno temporale da essi dedicato al progetto</a:t>
            </a:r>
            <a:r>
              <a:rPr lang="it-IT" sz="1600" cap="small" dirty="0"/>
              <a:t>;</a:t>
            </a:r>
          </a:p>
        </p:txBody>
      </p:sp>
      <p:sp>
        <p:nvSpPr>
          <p:cNvPr id="5" name="Rettangolo 4"/>
          <p:cNvSpPr/>
          <p:nvPr/>
        </p:nvSpPr>
        <p:spPr>
          <a:xfrm>
            <a:off x="899592" y="2924944"/>
            <a:ext cx="7624098" cy="1077218"/>
          </a:xfrm>
          <a:prstGeom prst="rect">
            <a:avLst/>
          </a:prstGeom>
        </p:spPr>
        <p:txBody>
          <a:bodyPr wrap="square">
            <a:spAutoFit/>
          </a:bodyPr>
          <a:lstStyle/>
          <a:p>
            <a:pPr lvl="0" algn="just"/>
            <a:r>
              <a:rPr lang="it-IT" sz="1600" cap="small" dirty="0" smtClean="0"/>
              <a:t>per  </a:t>
            </a:r>
            <a:r>
              <a:rPr lang="it-IT" sz="1600" cap="small" dirty="0"/>
              <a:t>il personale a contratto (RTD, assegnisti, dottorandi, ecc.) afferente a soggetti giuridici diversi dall’ateneo/ente, </a:t>
            </a:r>
            <a:r>
              <a:rPr lang="it-IT" sz="1600" b="1" cap="small" dirty="0"/>
              <a:t>non potranno essere previsti costi  a carico del progetto in termini di valorizzazione dei mesi persona né potrà essere esposto un eventuale e saltuario impegno temporale da essi dedicato al progetto</a:t>
            </a:r>
            <a:r>
              <a:rPr lang="it-IT" sz="1600" cap="small" dirty="0"/>
              <a:t>;</a:t>
            </a:r>
          </a:p>
        </p:txBody>
      </p:sp>
      <p:sp>
        <p:nvSpPr>
          <p:cNvPr id="6" name="Rettangolo 5"/>
          <p:cNvSpPr/>
          <p:nvPr/>
        </p:nvSpPr>
        <p:spPr>
          <a:xfrm>
            <a:off x="881381" y="4221088"/>
            <a:ext cx="7624098" cy="830997"/>
          </a:xfrm>
          <a:prstGeom prst="rect">
            <a:avLst/>
          </a:prstGeom>
        </p:spPr>
        <p:txBody>
          <a:bodyPr wrap="square">
            <a:spAutoFit/>
          </a:bodyPr>
          <a:lstStyle/>
          <a:p>
            <a:pPr lvl="0" algn="just"/>
            <a:r>
              <a:rPr lang="it-IT" sz="1600" b="1" cap="small" dirty="0"/>
              <a:t>in nessun caso potranno essere esposti costi, né impegni temporali, per borse di studio </a:t>
            </a:r>
            <a:r>
              <a:rPr lang="it-IT" sz="1600" cap="small" dirty="0"/>
              <a:t>(fatta eccezione per le borse di dottorato), qualunque ne sia l’ente finanziatore, compreso l’ateneo/ente sede dell’unità di ricerca;</a:t>
            </a:r>
          </a:p>
        </p:txBody>
      </p:sp>
      <p:sp>
        <p:nvSpPr>
          <p:cNvPr id="7" name="Rettangolo 6"/>
          <p:cNvSpPr/>
          <p:nvPr/>
        </p:nvSpPr>
        <p:spPr>
          <a:xfrm>
            <a:off x="917849" y="5376118"/>
            <a:ext cx="7830615" cy="1077218"/>
          </a:xfrm>
          <a:prstGeom prst="rect">
            <a:avLst/>
          </a:prstGeom>
          <a:ln w="25400">
            <a:solidFill>
              <a:srgbClr val="C00000"/>
            </a:solidFill>
          </a:ln>
        </p:spPr>
        <p:txBody>
          <a:bodyPr wrap="square">
            <a:spAutoFit/>
          </a:bodyPr>
          <a:lstStyle/>
          <a:p>
            <a:pPr lvl="0" algn="just"/>
            <a:r>
              <a:rPr lang="it-IT" sz="1600" b="1" cap="small" dirty="0"/>
              <a:t>per tutto il personale, gli impegni temporali previsti in sede di presentazione del progetto, nonché (soprattutto) quelli effettivi esposti in sede di rendicontazione, dovranno risultare coerenti con gli impegni complessivi da essi dedicati anche ad altri progetti già approvati, nonché con gli impegni, anche didattici e/o di studio, nei confronti dell’ateneo/ente. </a:t>
            </a:r>
          </a:p>
        </p:txBody>
      </p:sp>
      <p:pic>
        <p:nvPicPr>
          <p:cNvPr id="2051" name="Picture 3" descr="http://2.bp.blogspot.com/-WhTY2obHAaU/TqFc20B0HoI/AAAAAAAAAE0/duXurzwFQZI/s1600/stopalcancro2.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4976489"/>
            <a:ext cx="1835696" cy="82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801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16024"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CONTRIBUTO MIUR</a:t>
            </a:r>
            <a:endParaRPr lang="it-IT" dirty="0"/>
          </a:p>
        </p:txBody>
      </p:sp>
      <p:pic>
        <p:nvPicPr>
          <p:cNvPr id="3074" name="Picture 2" descr="http://lnx.claaicampania.it/claaisito/images/contributi.it_.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052736"/>
            <a:ext cx="2117519" cy="1986939"/>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1979712" y="1412776"/>
            <a:ext cx="3600400" cy="369332"/>
          </a:xfrm>
          <a:prstGeom prst="rect">
            <a:avLst/>
          </a:prstGeom>
          <a:ln w="25400">
            <a:solidFill>
              <a:srgbClr val="C00000"/>
            </a:solidFill>
          </a:ln>
        </p:spPr>
        <p:txBody>
          <a:bodyPr wrap="square">
            <a:spAutoFit/>
          </a:bodyPr>
          <a:lstStyle/>
          <a:p>
            <a:pPr lvl="0" algn="ctr"/>
            <a:r>
              <a:rPr lang="it-IT" b="1" cap="small" dirty="0" smtClean="0"/>
              <a:t>100% COSTI RITENUTI CONGRUI</a:t>
            </a:r>
            <a:endParaRPr lang="it-IT" b="1" cap="small" dirty="0"/>
          </a:p>
        </p:txBody>
      </p:sp>
      <p:sp>
        <p:nvSpPr>
          <p:cNvPr id="11" name="Rettangolo 10"/>
          <p:cNvSpPr/>
          <p:nvPr/>
        </p:nvSpPr>
        <p:spPr>
          <a:xfrm>
            <a:off x="3549885" y="2226350"/>
            <a:ext cx="1728193" cy="338554"/>
          </a:xfrm>
          <a:prstGeom prst="rect">
            <a:avLst/>
          </a:prstGeom>
          <a:ln w="25400">
            <a:solidFill>
              <a:srgbClr val="C00000"/>
            </a:solidFill>
          </a:ln>
        </p:spPr>
        <p:txBody>
          <a:bodyPr wrap="square">
            <a:spAutoFit/>
          </a:bodyPr>
          <a:lstStyle/>
          <a:p>
            <a:pPr lvl="0" algn="just"/>
            <a:r>
              <a:rPr lang="it-IT" sz="1600" b="1" cap="small" dirty="0" smtClean="0"/>
              <a:t>FATTA ECCEZIONE</a:t>
            </a:r>
            <a:endParaRPr lang="it-IT" sz="1600" b="1" cap="small" dirty="0"/>
          </a:p>
        </p:txBody>
      </p:sp>
      <p:sp>
        <p:nvSpPr>
          <p:cNvPr id="12" name="Rettangolo 11"/>
          <p:cNvSpPr/>
          <p:nvPr/>
        </p:nvSpPr>
        <p:spPr>
          <a:xfrm>
            <a:off x="539552" y="3056626"/>
            <a:ext cx="8046639" cy="830997"/>
          </a:xfrm>
          <a:prstGeom prst="rect">
            <a:avLst/>
          </a:prstGeom>
          <a:ln w="25400">
            <a:solidFill>
              <a:srgbClr val="C00000"/>
            </a:solidFill>
          </a:ln>
        </p:spPr>
        <p:txBody>
          <a:bodyPr wrap="square">
            <a:spAutoFit/>
          </a:bodyPr>
          <a:lstStyle/>
          <a:p>
            <a:pPr algn="just"/>
            <a:r>
              <a:rPr lang="it-IT" sz="1600" b="1" cap="small" dirty="0"/>
              <a:t>per i costi relativi alla valorizzazione dei mesi-persona dei professori/ricercatori/tecnologi  contrattualizzati a tempo indeterminato e facenti parte (temporaneamente o permanentemente) del gruppo di ricerca (voce A.1</a:t>
            </a:r>
            <a:r>
              <a:rPr lang="it-IT" sz="1600" b="1" cap="small" dirty="0" smtClean="0"/>
              <a:t>).</a:t>
            </a:r>
            <a:endParaRPr lang="it-IT" sz="1600" b="1" cap="small" dirty="0"/>
          </a:p>
        </p:txBody>
      </p:sp>
      <p:sp>
        <p:nvSpPr>
          <p:cNvPr id="2" name="Freccia in giù 1"/>
          <p:cNvSpPr/>
          <p:nvPr/>
        </p:nvSpPr>
        <p:spPr>
          <a:xfrm>
            <a:off x="4269965" y="2564904"/>
            <a:ext cx="158019" cy="4747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1835696" y="4581128"/>
            <a:ext cx="5904656" cy="1846659"/>
          </a:xfrm>
          <a:prstGeom prst="rect">
            <a:avLst/>
          </a:prstGeom>
          <a:ln w="25400">
            <a:solidFill>
              <a:srgbClr val="C00000"/>
            </a:solidFill>
          </a:ln>
        </p:spPr>
        <p:txBody>
          <a:bodyPr wrap="square">
            <a:spAutoFit/>
          </a:bodyPr>
          <a:lstStyle/>
          <a:p>
            <a:pPr lvl="0" algn="just"/>
            <a:r>
              <a:rPr lang="it-IT" sz="2400" b="1" cap="small" dirty="0" smtClean="0"/>
              <a:t>VOCE A.1. (COFINANZIAMENTO DI ATENEO)</a:t>
            </a:r>
          </a:p>
          <a:p>
            <a:pPr lvl="0" algn="just"/>
            <a:endParaRPr lang="it-IT" sz="2400" b="1" cap="small" dirty="0" smtClean="0"/>
          </a:p>
          <a:p>
            <a:pPr lvl="0" algn="ctr"/>
            <a:r>
              <a:rPr lang="it-IT" sz="2400" b="1" cap="small" dirty="0" smtClean="0"/>
              <a:t>NON DEVE RISPETTARE IL LIMITE MASSIMO DEL 30% DEL COSTO TOTALE DEL PROGETTO </a:t>
            </a:r>
            <a:r>
              <a:rPr lang="it-IT" b="1" cap="small" dirty="0" smtClean="0"/>
              <a:t>(ATTENZIONE AL 2^ CRITERIO DI VALUTAZIONE) </a:t>
            </a:r>
            <a:endParaRPr lang="it-IT" b="1" cap="small" dirty="0"/>
          </a:p>
        </p:txBody>
      </p:sp>
      <p:pic>
        <p:nvPicPr>
          <p:cNvPr id="14" name="Picture 3" descr="http://2.bp.blogspot.com/-WhTY2obHAaU/TqFc20B0HoI/AAAAAAAAAE0/duXurzwFQZI/s1600/stopalcancro2.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4077072"/>
            <a:ext cx="2399071" cy="108312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http://www.arredamentipoggi.com/wp-content/uploads/2013/11/novita1.pn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244132">
            <a:off x="7291441" y="4186049"/>
            <a:ext cx="1617557" cy="921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443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16024"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VOCI DI SPESA</a:t>
            </a:r>
            <a:endParaRPr lang="it-IT" dirty="0"/>
          </a:p>
        </p:txBody>
      </p:sp>
      <p:sp>
        <p:nvSpPr>
          <p:cNvPr id="10" name="Rettangolo 9"/>
          <p:cNvSpPr/>
          <p:nvPr/>
        </p:nvSpPr>
        <p:spPr>
          <a:xfrm>
            <a:off x="323529" y="3707740"/>
            <a:ext cx="1368152" cy="369332"/>
          </a:xfrm>
          <a:prstGeom prst="rect">
            <a:avLst/>
          </a:prstGeom>
          <a:ln w="25400">
            <a:solidFill>
              <a:srgbClr val="C00000"/>
            </a:solidFill>
          </a:ln>
        </p:spPr>
        <p:txBody>
          <a:bodyPr wrap="square">
            <a:spAutoFit/>
          </a:bodyPr>
          <a:lstStyle/>
          <a:p>
            <a:pPr lvl="0" algn="ctr"/>
            <a:r>
              <a:rPr lang="it-IT" b="1" cap="small" dirty="0" smtClean="0"/>
              <a:t>VOCE D</a:t>
            </a:r>
            <a:endParaRPr lang="it-IT" b="1" cap="small" dirty="0"/>
          </a:p>
        </p:txBody>
      </p:sp>
      <p:sp>
        <p:nvSpPr>
          <p:cNvPr id="11" name="Rettangolo 10"/>
          <p:cNvSpPr/>
          <p:nvPr/>
        </p:nvSpPr>
        <p:spPr>
          <a:xfrm>
            <a:off x="2195736" y="1268760"/>
            <a:ext cx="6480720" cy="1815882"/>
          </a:xfrm>
          <a:prstGeom prst="rect">
            <a:avLst/>
          </a:prstGeom>
          <a:ln w="25400">
            <a:solidFill>
              <a:srgbClr val="C00000"/>
            </a:solidFill>
          </a:ln>
        </p:spPr>
        <p:txBody>
          <a:bodyPr wrap="square">
            <a:spAutoFit/>
          </a:bodyPr>
          <a:lstStyle/>
          <a:p>
            <a:pPr algn="just"/>
            <a:r>
              <a:rPr lang="it-IT" sz="1600" cap="small" dirty="0"/>
              <a:t>A questa voce dovranno essere </a:t>
            </a:r>
            <a:r>
              <a:rPr lang="it-IT" sz="1600" cap="small" dirty="0" smtClean="0"/>
              <a:t>imputati</a:t>
            </a:r>
            <a:r>
              <a:rPr lang="it-IT" sz="1600" cap="small" dirty="0"/>
              <a:t>, come unico importo globale, tutti i costi sostenuti dall’eventuale organismo di ricerca partner del progetto, </a:t>
            </a:r>
            <a:r>
              <a:rPr lang="it-IT" sz="1600" cap="small" dirty="0" smtClean="0"/>
              <a:t>(sub-unità </a:t>
            </a:r>
            <a:r>
              <a:rPr lang="it-IT" sz="1600" cap="small" dirty="0"/>
              <a:t>all’interno dell’unità di ricerca del </a:t>
            </a:r>
            <a:r>
              <a:rPr lang="it-IT" sz="1600" cap="small" dirty="0" smtClean="0"/>
              <a:t>PI). </a:t>
            </a:r>
            <a:r>
              <a:rPr lang="it-IT" sz="1600" cap="small" dirty="0"/>
              <a:t>Sarà cura del PI acquisire dall’organismo di ricerca partner un adeguato dettaglio dei costi che giustifichi l’importo complessivo imputato al </a:t>
            </a:r>
            <a:r>
              <a:rPr lang="it-IT" sz="1600" cap="small" dirty="0" smtClean="0"/>
              <a:t>progetto. Si precisa </a:t>
            </a:r>
            <a:r>
              <a:rPr lang="it-IT" sz="1600" cap="small" dirty="0"/>
              <a:t>che potranno essere </a:t>
            </a:r>
            <a:r>
              <a:rPr lang="it-IT" sz="1600" cap="small" dirty="0" smtClean="0"/>
              <a:t>riconosciuti esclusivamente </a:t>
            </a:r>
            <a:r>
              <a:rPr lang="it-IT" sz="1600" cap="small" dirty="0"/>
              <a:t>i costi sostenuti dall’organismo di ricerca classificabili sotto le lettere A.2.1, B, C, D ed E. </a:t>
            </a:r>
            <a:endParaRPr lang="it-IT" sz="1600" b="1" cap="small" dirty="0"/>
          </a:p>
        </p:txBody>
      </p:sp>
      <p:pic>
        <p:nvPicPr>
          <p:cNvPr id="15" name="Picture 8" descr="http://www.arredamentipoggi.com/wp-content/uploads/2013/11/novita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78896"/>
            <a:ext cx="2313525" cy="1233880"/>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2195736" y="3401705"/>
            <a:ext cx="6480720" cy="1323439"/>
          </a:xfrm>
          <a:prstGeom prst="rect">
            <a:avLst/>
          </a:prstGeom>
          <a:ln w="25400">
            <a:solidFill>
              <a:srgbClr val="C00000"/>
            </a:solidFill>
          </a:ln>
        </p:spPr>
        <p:txBody>
          <a:bodyPr wrap="square">
            <a:spAutoFit/>
          </a:bodyPr>
          <a:lstStyle/>
          <a:p>
            <a:r>
              <a:rPr lang="it-IT" sz="1600" cap="small" dirty="0"/>
              <a:t>Nel caso di organismi di ricerca </a:t>
            </a:r>
            <a:r>
              <a:rPr lang="it-IT" sz="1600" b="1" cap="small" dirty="0" smtClean="0"/>
              <a:t>pubblici</a:t>
            </a:r>
            <a:r>
              <a:rPr lang="it-IT" sz="1600" cap="small" dirty="0" smtClean="0"/>
              <a:t>, </a:t>
            </a:r>
            <a:r>
              <a:rPr lang="it-IT" sz="1600" cap="small" dirty="0"/>
              <a:t>il costo riconosciuto come ammissibile può essere considerato come semplice “trasferimento” di somme da ente pubblico ad altro ente pubblico, e non necessita di emissione di fattura.</a:t>
            </a:r>
          </a:p>
          <a:p>
            <a:r>
              <a:rPr lang="it-IT" sz="1600" cap="small" dirty="0" smtClean="0"/>
              <a:t>Nel caso di </a:t>
            </a:r>
            <a:r>
              <a:rPr lang="it-IT" sz="1600" cap="small" dirty="0"/>
              <a:t>organismi di ricerca </a:t>
            </a:r>
            <a:r>
              <a:rPr lang="it-IT" sz="1600" b="1" cap="small" dirty="0"/>
              <a:t>privati</a:t>
            </a:r>
            <a:r>
              <a:rPr lang="it-IT" sz="1600" cap="small" dirty="0"/>
              <a:t>, è </a:t>
            </a:r>
            <a:r>
              <a:rPr lang="it-IT" sz="1600" cap="small" dirty="0" smtClean="0"/>
              <a:t>necessario </a:t>
            </a:r>
            <a:r>
              <a:rPr lang="it-IT" sz="1600" cap="small" dirty="0"/>
              <a:t>che il costo riconosciuto come ammissibile sia oggetto di  apposita fattura.</a:t>
            </a:r>
          </a:p>
        </p:txBody>
      </p:sp>
      <p:sp>
        <p:nvSpPr>
          <p:cNvPr id="17" name="Rettangolo 16"/>
          <p:cNvSpPr/>
          <p:nvPr/>
        </p:nvSpPr>
        <p:spPr>
          <a:xfrm>
            <a:off x="2195736" y="5085184"/>
            <a:ext cx="6552728" cy="1323439"/>
          </a:xfrm>
          <a:prstGeom prst="rect">
            <a:avLst/>
          </a:prstGeom>
          <a:ln w="25400">
            <a:solidFill>
              <a:srgbClr val="C00000"/>
            </a:solidFill>
          </a:ln>
        </p:spPr>
        <p:txBody>
          <a:bodyPr wrap="square">
            <a:spAutoFit/>
          </a:bodyPr>
          <a:lstStyle/>
          <a:p>
            <a:r>
              <a:rPr lang="it-IT" sz="1600" cap="small" dirty="0"/>
              <a:t>Non sono in nessun caso ammissibili le note di addebito effettuate da una struttura dell’ateneo/ente sede dell’unità di ricerca verso la struttura (dello stesso ateneo/ente) sede della stessa unità: i relativi costi dovranno essere pertanto esposti in rendicontazione utilizzando le voci di spesa A.1, A.2.1, B, C, E.</a:t>
            </a:r>
          </a:p>
        </p:txBody>
      </p:sp>
      <p:pic>
        <p:nvPicPr>
          <p:cNvPr id="18" name="Picture 3" descr="http://2.bp.blogspot.com/-WhTY2obHAaU/TqFc20B0HoI/AAAAAAAAAE0/duXurzwFQZI/s1600/stopalcancro2.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757" y="5373216"/>
            <a:ext cx="1835696" cy="828775"/>
          </a:xfrm>
          <a:prstGeom prst="rect">
            <a:avLst/>
          </a:prstGeom>
          <a:noFill/>
          <a:extLst>
            <a:ext uri="{909E8E84-426E-40DD-AFC4-6F175D3DCCD1}">
              <a14:hiddenFill xmlns:a14="http://schemas.microsoft.com/office/drawing/2010/main">
                <a:solidFill>
                  <a:srgbClr val="FFFFFF"/>
                </a:solidFill>
              </a14:hiddenFill>
            </a:ext>
          </a:extLst>
        </p:spPr>
      </p:pic>
      <p:sp>
        <p:nvSpPr>
          <p:cNvPr id="5" name="Parentesi graffa aperta 4"/>
          <p:cNvSpPr/>
          <p:nvPr/>
        </p:nvSpPr>
        <p:spPr>
          <a:xfrm>
            <a:off x="1997715" y="1228110"/>
            <a:ext cx="126013" cy="5328592"/>
          </a:xfrm>
          <a:prstGeom prst="leftBrace">
            <a:avLst/>
          </a:prstGeom>
          <a:solidFill>
            <a:srgbClr val="990033"/>
          </a:solidFill>
          <a:ln w="25400">
            <a:solidFill>
              <a:srgbClr val="9900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1116004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395536" y="2962493"/>
            <a:ext cx="1368152" cy="369332"/>
          </a:xfrm>
          <a:prstGeom prst="rect">
            <a:avLst/>
          </a:prstGeom>
          <a:ln w="25400">
            <a:solidFill>
              <a:srgbClr val="C00000"/>
            </a:solidFill>
          </a:ln>
        </p:spPr>
        <p:txBody>
          <a:bodyPr wrap="square">
            <a:spAutoFit/>
          </a:bodyPr>
          <a:lstStyle/>
          <a:p>
            <a:pPr lvl="0" algn="ctr"/>
            <a:r>
              <a:rPr lang="it-IT" b="1" cap="small" dirty="0" smtClean="0"/>
              <a:t>VOCE E</a:t>
            </a:r>
            <a:endParaRPr lang="it-IT" b="1" cap="small" dirty="0"/>
          </a:p>
        </p:txBody>
      </p:sp>
      <p:sp>
        <p:nvSpPr>
          <p:cNvPr id="11" name="Rettangolo 10"/>
          <p:cNvSpPr/>
          <p:nvPr/>
        </p:nvSpPr>
        <p:spPr>
          <a:xfrm>
            <a:off x="2195736" y="1268760"/>
            <a:ext cx="6480720" cy="2062103"/>
          </a:xfrm>
          <a:prstGeom prst="rect">
            <a:avLst/>
          </a:prstGeom>
          <a:ln w="25400">
            <a:solidFill>
              <a:srgbClr val="C00000"/>
            </a:solidFill>
          </a:ln>
        </p:spPr>
        <p:txBody>
          <a:bodyPr wrap="square">
            <a:spAutoFit/>
          </a:bodyPr>
          <a:lstStyle/>
          <a:p>
            <a:pPr lvl="0" algn="just"/>
            <a:r>
              <a:rPr lang="it-IT" sz="1600" b="1" dirty="0" smtClean="0"/>
              <a:t>PUBBLICAZIONE DI LIBRI ATTINENTI ALL’OGGETTO DELLA RICERCA</a:t>
            </a:r>
          </a:p>
          <a:p>
            <a:pPr algn="just"/>
            <a:endParaRPr lang="it-IT" sz="1600" cap="small" dirty="0" smtClean="0"/>
          </a:p>
          <a:p>
            <a:pPr algn="just"/>
            <a:r>
              <a:rPr lang="it-IT" sz="1600" b="1" cap="small" dirty="0" smtClean="0"/>
              <a:t>ECCEZIONI:</a:t>
            </a:r>
          </a:p>
          <a:p>
            <a:pPr algn="just"/>
            <a:endParaRPr lang="it-IT" sz="1600" b="1" cap="small" dirty="0" smtClean="0"/>
          </a:p>
          <a:p>
            <a:pPr marL="285750" indent="-285750" algn="just">
              <a:buFontTx/>
              <a:buChar char="-"/>
            </a:pPr>
            <a:r>
              <a:rPr lang="it-IT" sz="1600" cap="small" dirty="0" smtClean="0"/>
              <a:t>Costi per pubblicazione su riviste</a:t>
            </a:r>
          </a:p>
          <a:p>
            <a:pPr marL="285750" indent="-285750" algn="just" defTabSz="661988">
              <a:buFontTx/>
              <a:buChar char="-"/>
            </a:pPr>
            <a:r>
              <a:rPr lang="it-IT" sz="1600" cap="small" dirty="0" smtClean="0"/>
              <a:t>Acquisto libri			</a:t>
            </a:r>
            <a:r>
              <a:rPr lang="it-IT" sz="1600" b="1" cap="small" dirty="0" smtClean="0"/>
              <a:t>ammissibili esclusivamente in voce b</a:t>
            </a:r>
          </a:p>
          <a:p>
            <a:pPr marL="285750" indent="-285750" algn="just">
              <a:buFontTx/>
              <a:buChar char="-"/>
            </a:pPr>
            <a:r>
              <a:rPr lang="it-IT" sz="1600" cap="small" dirty="0" smtClean="0"/>
              <a:t>Open </a:t>
            </a:r>
            <a:r>
              <a:rPr lang="it-IT" sz="1600" cap="small" dirty="0" err="1" smtClean="0"/>
              <a:t>access</a:t>
            </a:r>
            <a:endParaRPr lang="it-IT" sz="1600" cap="small" dirty="0" smtClean="0"/>
          </a:p>
          <a:p>
            <a:pPr lvl="0" algn="just"/>
            <a:endParaRPr lang="it-IT" sz="1600" b="1" cap="small" dirty="0"/>
          </a:p>
        </p:txBody>
      </p:sp>
      <p:sp>
        <p:nvSpPr>
          <p:cNvPr id="17" name="Rettangolo 16"/>
          <p:cNvSpPr/>
          <p:nvPr/>
        </p:nvSpPr>
        <p:spPr>
          <a:xfrm>
            <a:off x="2195736" y="4869160"/>
            <a:ext cx="6552728" cy="1569660"/>
          </a:xfrm>
          <a:prstGeom prst="rect">
            <a:avLst/>
          </a:prstGeom>
          <a:ln w="25400">
            <a:solidFill>
              <a:srgbClr val="C00000"/>
            </a:solidFill>
          </a:ln>
        </p:spPr>
        <p:txBody>
          <a:bodyPr wrap="square">
            <a:spAutoFit/>
          </a:bodyPr>
          <a:lstStyle/>
          <a:p>
            <a:r>
              <a:rPr lang="it-IT" sz="1600" b="1" cap="small" dirty="0"/>
              <a:t>A scopo premiale, è prevista la corresponsione, in favore </a:t>
            </a:r>
            <a:r>
              <a:rPr lang="it-IT" sz="1600" b="1" cap="small" dirty="0" smtClean="0"/>
              <a:t>dell’ateneo </a:t>
            </a:r>
            <a:r>
              <a:rPr lang="it-IT" sz="1600" b="1" cap="small" dirty="0"/>
              <a:t>sede dell’unità di ricerca del PI,  di una quota forfetaria (che pertanto non dovrà essere rendicontata)  pari al 50% dello stipendio lordo annuo percepito dal PI al momento della presentazione del progetto,  con conseguente sgravio del calcolo dell’indicatore di sostenibilità finanziaria dell’Ateneo ai fini dell’art. 5 del </a:t>
            </a:r>
            <a:r>
              <a:rPr lang="it-IT" sz="1600" b="1" cap="small" dirty="0" err="1"/>
              <a:t>D.lgs</a:t>
            </a:r>
            <a:r>
              <a:rPr lang="it-IT" sz="1600" b="1" cap="small" dirty="0"/>
              <a:t> 49/2012 (calcolo del contingente </a:t>
            </a:r>
            <a:r>
              <a:rPr lang="it-IT" sz="1600" b="1" cap="small" dirty="0" err="1"/>
              <a:t>assunzionale</a:t>
            </a:r>
            <a:r>
              <a:rPr lang="it-IT" sz="1600" b="1" cap="small" dirty="0" smtClean="0"/>
              <a:t>).</a:t>
            </a:r>
            <a:endParaRPr lang="it-IT" sz="1600" b="1" cap="small" dirty="0"/>
          </a:p>
        </p:txBody>
      </p:sp>
      <p:pic>
        <p:nvPicPr>
          <p:cNvPr id="18" name="Picture 3" descr="http://2.bp.blogspot.com/-WhTY2obHAaU/TqFc20B0HoI/AAAAAAAAAE0/duXurzwFQZI/s1600/stopalcancro2.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40" y="5251643"/>
            <a:ext cx="1835696" cy="82877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2195736" y="3606115"/>
            <a:ext cx="6480720" cy="830997"/>
          </a:xfrm>
          <a:prstGeom prst="rect">
            <a:avLst/>
          </a:prstGeom>
          <a:ln w="25400">
            <a:solidFill>
              <a:srgbClr val="C00000"/>
            </a:solidFill>
          </a:ln>
        </p:spPr>
        <p:txBody>
          <a:bodyPr wrap="square">
            <a:spAutoFit/>
          </a:bodyPr>
          <a:lstStyle/>
          <a:p>
            <a:pPr lvl="0" algn="just"/>
            <a:r>
              <a:rPr lang="it-IT" sz="1600" cap="small" dirty="0"/>
              <a:t>spese per la diffusione dei risultati della ricerca </a:t>
            </a:r>
            <a:r>
              <a:rPr lang="it-IT" sz="1600" cap="small" dirty="0" smtClean="0"/>
              <a:t>sostenute </a:t>
            </a:r>
            <a:r>
              <a:rPr lang="it-IT" sz="1600" cap="small" dirty="0"/>
              <a:t>entro il dodicesimo mese successivo alla scadenza del </a:t>
            </a:r>
            <a:r>
              <a:rPr lang="it-IT" sz="1600" cap="small" dirty="0" smtClean="0"/>
              <a:t>progetto (in apposita rendicontazione integrativa)</a:t>
            </a:r>
            <a:endParaRPr lang="it-IT" sz="1600" b="1" cap="small" dirty="0"/>
          </a:p>
        </p:txBody>
      </p:sp>
      <p:sp>
        <p:nvSpPr>
          <p:cNvPr id="2" name="Parentesi graffa chiusa 1"/>
          <p:cNvSpPr/>
          <p:nvPr/>
        </p:nvSpPr>
        <p:spPr>
          <a:xfrm>
            <a:off x="5364088" y="2276872"/>
            <a:ext cx="108520" cy="792088"/>
          </a:xfrm>
          <a:prstGeom prst="rightBrace">
            <a:avLst/>
          </a:prstGeom>
          <a:ln w="25400">
            <a:solidFill>
              <a:srgbClr val="9900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5" name="Connettore 2 4"/>
          <p:cNvCxnSpPr/>
          <p:nvPr/>
        </p:nvCxnSpPr>
        <p:spPr>
          <a:xfrm flipV="1">
            <a:off x="1763688" y="2812607"/>
            <a:ext cx="432048" cy="324036"/>
          </a:xfrm>
          <a:prstGeom prst="straightConnector1">
            <a:avLst/>
          </a:prstGeom>
          <a:ln w="25400">
            <a:solidFill>
              <a:srgbClr val="990033"/>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1763688" y="3164646"/>
            <a:ext cx="383894" cy="585233"/>
          </a:xfrm>
          <a:prstGeom prst="straightConnector1">
            <a:avLst/>
          </a:prstGeom>
          <a:ln w="25400">
            <a:solidFill>
              <a:srgbClr val="990033"/>
            </a:solidFill>
            <a:tailEnd type="arrow"/>
          </a:ln>
        </p:spPr>
        <p:style>
          <a:lnRef idx="1">
            <a:schemeClr val="accent1"/>
          </a:lnRef>
          <a:fillRef idx="0">
            <a:schemeClr val="accent1"/>
          </a:fillRef>
          <a:effectRef idx="0">
            <a:schemeClr val="accent1"/>
          </a:effectRef>
          <a:fontRef idx="minor">
            <a:schemeClr val="tx1"/>
          </a:fontRef>
        </p:style>
      </p:cxnSp>
      <p:sp>
        <p:nvSpPr>
          <p:cNvPr id="25" name="Titolo 1"/>
          <p:cNvSpPr txBox="1">
            <a:spLocks/>
          </p:cNvSpPr>
          <p:nvPr/>
        </p:nvSpPr>
        <p:spPr>
          <a:xfrm>
            <a:off x="616024"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VOCI DI SPESA</a:t>
            </a:r>
            <a:endParaRPr lang="it-IT" dirty="0"/>
          </a:p>
        </p:txBody>
      </p:sp>
      <p:pic>
        <p:nvPicPr>
          <p:cNvPr id="26" name="Picture 8" descr="http://www.arredamentipoggi.com/wp-content/uploads/2013/11/novita1.pn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512" y="178896"/>
            <a:ext cx="2313525" cy="1233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541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323528" y="2605554"/>
            <a:ext cx="8208440" cy="2739211"/>
          </a:xfrm>
          <a:gradFill>
            <a:gsLst>
              <a:gs pos="0">
                <a:schemeClr val="accent6">
                  <a:lumMod val="60000"/>
                  <a:lumOff val="40000"/>
                </a:schemeClr>
              </a:gs>
              <a:gs pos="64999">
                <a:srgbClr val="F0EBD5"/>
              </a:gs>
              <a:gs pos="100000">
                <a:srgbClr val="D1C39F"/>
              </a:gs>
            </a:gsLst>
            <a:lin ang="5400000" scaled="0"/>
          </a:gradFill>
        </p:spPr>
        <p:style>
          <a:lnRef idx="0">
            <a:schemeClr val="accent6"/>
          </a:lnRef>
          <a:fillRef idx="1003">
            <a:schemeClr val="lt2"/>
          </a:fillRef>
          <a:effectRef idx="3">
            <a:schemeClr val="accent6"/>
          </a:effectRef>
          <a:fontRef idx="minor">
            <a:schemeClr val="lt1"/>
          </a:fontRef>
        </p:style>
        <p:txBody>
          <a:bodyPr wrap="square">
            <a:spAutoFit/>
          </a:bodyPr>
          <a:lstStyle/>
          <a:p>
            <a:pPr>
              <a:tabLst>
                <a:tab pos="2332038" algn="l"/>
              </a:tabLst>
            </a:pPr>
            <a:r>
              <a:rPr lang="it-IT" sz="4000" b="1" dirty="0" smtClean="0">
                <a:solidFill>
                  <a:srgbClr val="990033"/>
                </a:solidFill>
              </a:rPr>
              <a:t>PRIN 2015</a:t>
            </a:r>
            <a:br>
              <a:rPr lang="it-IT" sz="4000" b="1" dirty="0" smtClean="0">
                <a:solidFill>
                  <a:srgbClr val="990033"/>
                </a:solidFill>
              </a:rPr>
            </a:br>
            <a:r>
              <a:rPr lang="it-IT" sz="4000" b="1" dirty="0" smtClean="0">
                <a:solidFill>
                  <a:srgbClr val="990033"/>
                </a:solidFill>
              </a:rPr>
              <a:t/>
            </a:r>
            <a:br>
              <a:rPr lang="it-IT" sz="4000" b="1" dirty="0" smtClean="0">
                <a:solidFill>
                  <a:srgbClr val="990033"/>
                </a:solidFill>
              </a:rPr>
            </a:br>
            <a:r>
              <a:rPr lang="it-IT" sz="2800" b="1" dirty="0" smtClean="0">
                <a:solidFill>
                  <a:srgbClr val="990033"/>
                </a:solidFill>
              </a:rPr>
              <a:t>APPROFONDIMENTI</a:t>
            </a:r>
            <a:r>
              <a:rPr lang="it-IT" sz="4000" b="1" dirty="0" smtClean="0">
                <a:solidFill>
                  <a:srgbClr val="990033"/>
                </a:solidFill>
              </a:rPr>
              <a:t/>
            </a:r>
            <a:br>
              <a:rPr lang="it-IT" sz="4000" b="1" dirty="0" smtClean="0">
                <a:solidFill>
                  <a:srgbClr val="990033"/>
                </a:solidFill>
              </a:rPr>
            </a:br>
            <a:r>
              <a:rPr lang="it-IT" sz="4000" b="1" dirty="0" smtClean="0">
                <a:solidFill>
                  <a:srgbClr val="990033"/>
                </a:solidFill>
              </a:rPr>
              <a:t/>
            </a:r>
            <a:br>
              <a:rPr lang="it-IT" sz="4000" b="1" dirty="0" smtClean="0">
                <a:solidFill>
                  <a:srgbClr val="990033"/>
                </a:solidFill>
              </a:rPr>
            </a:br>
            <a:r>
              <a:rPr lang="it-IT" sz="2400" b="1" dirty="0" smtClean="0">
                <a:solidFill>
                  <a:srgbClr val="990033"/>
                </a:solidFill>
              </a:rPr>
              <a:t>PROCEDURE E CRITERI DI VALUTAZIONE</a:t>
            </a:r>
            <a:endParaRPr lang="it-IT" sz="2400" b="1" dirty="0">
              <a:solidFill>
                <a:srgbClr val="FF0000"/>
              </a:solidFill>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95858"/>
            <a:ext cx="5086350" cy="1504950"/>
          </a:xfrm>
          <a:prstGeom prst="rect">
            <a:avLst/>
          </a:prstGeom>
        </p:spPr>
      </p:pic>
    </p:spTree>
    <p:extLst>
      <p:ext uri="{BB962C8B-B14F-4D97-AF65-F5344CB8AC3E}">
        <p14:creationId xmlns:p14="http://schemas.microsoft.com/office/powerpoint/2010/main" val="434210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8" name="Rettangolo 7"/>
          <p:cNvSpPr/>
          <p:nvPr/>
        </p:nvSpPr>
        <p:spPr>
          <a:xfrm>
            <a:off x="2076887" y="1559583"/>
            <a:ext cx="4063292" cy="584775"/>
          </a:xfrm>
          <a:prstGeom prst="rect">
            <a:avLst/>
          </a:prstGeom>
        </p:spPr>
        <p:txBody>
          <a:bodyPr wrap="none">
            <a:spAutoFit/>
          </a:bodyPr>
          <a:lstStyle/>
          <a:p>
            <a:r>
              <a:rPr lang="it-IT" sz="3200" b="1" dirty="0" smtClean="0">
                <a:solidFill>
                  <a:srgbClr val="FF0000"/>
                </a:solidFill>
              </a:rPr>
              <a:t>3</a:t>
            </a:r>
            <a:r>
              <a:rPr lang="it-IT" sz="3200" b="1" dirty="0" smtClean="0">
                <a:solidFill>
                  <a:prstClr val="black"/>
                </a:solidFill>
              </a:rPr>
              <a:t> Comitati di Selezione</a:t>
            </a:r>
            <a:endParaRPr lang="it-IT" sz="3200" b="1" dirty="0"/>
          </a:p>
        </p:txBody>
      </p:sp>
      <p:sp>
        <p:nvSpPr>
          <p:cNvPr id="10" name="Rettangolo 9"/>
          <p:cNvSpPr/>
          <p:nvPr/>
        </p:nvSpPr>
        <p:spPr>
          <a:xfrm>
            <a:off x="6804248" y="1412776"/>
            <a:ext cx="2088232" cy="923330"/>
          </a:xfrm>
          <a:prstGeom prst="rect">
            <a:avLst/>
          </a:prstGeom>
          <a:ln w="19050">
            <a:solidFill>
              <a:schemeClr val="accent6">
                <a:lumMod val="75000"/>
              </a:schemeClr>
            </a:solidFill>
          </a:ln>
        </p:spPr>
        <p:txBody>
          <a:bodyPr wrap="square">
            <a:spAutoFit/>
          </a:bodyPr>
          <a:lstStyle/>
          <a:p>
            <a:pPr algn="just"/>
            <a:r>
              <a:rPr lang="it-IT" b="1" cap="small" dirty="0">
                <a:solidFill>
                  <a:srgbClr val="FF0000"/>
                </a:solidFill>
              </a:rPr>
              <a:t>18 per il settore LS</a:t>
            </a:r>
          </a:p>
          <a:p>
            <a:pPr algn="just"/>
            <a:r>
              <a:rPr lang="it-IT" b="1" cap="small" dirty="0">
                <a:solidFill>
                  <a:srgbClr val="FF0000"/>
                </a:solidFill>
              </a:rPr>
              <a:t>20 per il settore </a:t>
            </a:r>
            <a:r>
              <a:rPr lang="it-IT" b="1" cap="small" dirty="0" smtClean="0">
                <a:solidFill>
                  <a:srgbClr val="FF0000"/>
                </a:solidFill>
              </a:rPr>
              <a:t>PE</a:t>
            </a:r>
          </a:p>
          <a:p>
            <a:pPr algn="just"/>
            <a:r>
              <a:rPr lang="it-IT" b="1" cap="small" dirty="0" smtClean="0">
                <a:solidFill>
                  <a:srgbClr val="FF0000"/>
                </a:solidFill>
              </a:rPr>
              <a:t>12 </a:t>
            </a:r>
            <a:r>
              <a:rPr lang="it-IT" b="1" cap="small" dirty="0">
                <a:solidFill>
                  <a:srgbClr val="FF0000"/>
                </a:solidFill>
              </a:rPr>
              <a:t>per il settore </a:t>
            </a:r>
            <a:r>
              <a:rPr lang="it-IT" b="1" cap="small" dirty="0" smtClean="0">
                <a:solidFill>
                  <a:srgbClr val="FF0000"/>
                </a:solidFill>
              </a:rPr>
              <a:t>SH</a:t>
            </a:r>
            <a:endParaRPr lang="it-IT" b="1" cap="small" dirty="0">
              <a:solidFill>
                <a:srgbClr val="FF0000"/>
              </a:solidFill>
            </a:endParaRPr>
          </a:p>
        </p:txBody>
      </p:sp>
      <p:sp>
        <p:nvSpPr>
          <p:cNvPr id="11" name="Freccia a destra 10"/>
          <p:cNvSpPr/>
          <p:nvPr/>
        </p:nvSpPr>
        <p:spPr>
          <a:xfrm>
            <a:off x="6073344" y="1756926"/>
            <a:ext cx="720080" cy="235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a:off x="4067944" y="2052137"/>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899592" y="2564904"/>
            <a:ext cx="7706556" cy="584775"/>
          </a:xfrm>
          <a:prstGeom prst="rect">
            <a:avLst/>
          </a:prstGeom>
        </p:spPr>
        <p:txBody>
          <a:bodyPr wrap="square">
            <a:spAutoFit/>
          </a:bodyPr>
          <a:lstStyle/>
          <a:p>
            <a:r>
              <a:rPr lang="it-IT" sz="3200" b="1" dirty="0" smtClean="0">
                <a:solidFill>
                  <a:srgbClr val="FF0000"/>
                </a:solidFill>
              </a:rPr>
              <a:t>3</a:t>
            </a:r>
            <a:r>
              <a:rPr lang="it-IT" sz="3200" b="1" dirty="0" smtClean="0">
                <a:solidFill>
                  <a:prstClr val="black"/>
                </a:solidFill>
              </a:rPr>
              <a:t> Revisori esterni anonimi per progetto</a:t>
            </a:r>
            <a:endParaRPr lang="it-IT" sz="3200" b="1" dirty="0"/>
          </a:p>
        </p:txBody>
      </p:sp>
      <p:sp>
        <p:nvSpPr>
          <p:cNvPr id="15" name="Rettangolo 14"/>
          <p:cNvSpPr/>
          <p:nvPr/>
        </p:nvSpPr>
        <p:spPr>
          <a:xfrm>
            <a:off x="323528" y="3937699"/>
            <a:ext cx="8208912" cy="1723549"/>
          </a:xfrm>
          <a:prstGeom prst="rect">
            <a:avLst/>
          </a:prstGeom>
          <a:blipFill>
            <a:blip r:embed="rId2"/>
            <a:tile tx="0" ty="0" sx="100000" sy="100000" flip="none" algn="tl"/>
          </a:blipFill>
          <a:ln w="25400">
            <a:solidFill>
              <a:srgbClr val="990033"/>
            </a:solidFill>
          </a:ln>
        </p:spPr>
        <p:txBody>
          <a:bodyPr wrap="square">
            <a:spAutoFit/>
          </a:bodyPr>
          <a:lstStyle/>
          <a:p>
            <a:endParaRPr lang="it-IT" b="1" cap="small" dirty="0" smtClean="0">
              <a:solidFill>
                <a:srgbClr val="FF0000"/>
              </a:solidFill>
            </a:endParaRPr>
          </a:p>
          <a:p>
            <a:r>
              <a:rPr lang="it-IT" b="1" cap="small" dirty="0" smtClean="0">
                <a:solidFill>
                  <a:srgbClr val="FF0000"/>
                </a:solidFill>
              </a:rPr>
              <a:t>Criteri di valutazione:</a:t>
            </a:r>
          </a:p>
          <a:p>
            <a:pPr marL="285750" indent="-285750">
              <a:buFontTx/>
              <a:buChar char="-"/>
            </a:pPr>
            <a:r>
              <a:rPr lang="it-IT" b="1" cap="small" dirty="0" smtClean="0">
                <a:solidFill>
                  <a:srgbClr val="FF0000"/>
                </a:solidFill>
              </a:rPr>
              <a:t>Qualità del progetto di ricerca: innovatività e metodologia 	fino a 8 punti</a:t>
            </a:r>
          </a:p>
          <a:p>
            <a:pPr marL="285750" indent="-285750">
              <a:buFontTx/>
              <a:buChar char="-"/>
            </a:pPr>
            <a:r>
              <a:rPr lang="it-IT" b="1" cap="small" dirty="0" smtClean="0">
                <a:solidFill>
                  <a:srgbClr val="FF0000"/>
                </a:solidFill>
              </a:rPr>
              <a:t>Qualità del gruppo di ricerca, fattibilità e congruità del progetto	fino a 4 punti</a:t>
            </a:r>
          </a:p>
          <a:p>
            <a:pPr marL="285750" indent="-285750">
              <a:buFontTx/>
              <a:buChar char="-"/>
            </a:pPr>
            <a:r>
              <a:rPr lang="it-IT" b="1" cap="small" dirty="0" smtClean="0">
                <a:solidFill>
                  <a:srgbClr val="FF0000"/>
                </a:solidFill>
              </a:rPr>
              <a:t>Impatto del progetto					fino a 3 punti</a:t>
            </a:r>
          </a:p>
          <a:p>
            <a:endParaRPr lang="it-IT" sz="1600" b="1" dirty="0"/>
          </a:p>
        </p:txBody>
      </p:sp>
      <p:sp>
        <p:nvSpPr>
          <p:cNvPr id="16" name="Freccia in giù 15"/>
          <p:cNvSpPr/>
          <p:nvPr/>
        </p:nvSpPr>
        <p:spPr>
          <a:xfrm>
            <a:off x="4067944" y="3212976"/>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4283968" y="1990581"/>
            <a:ext cx="108012" cy="646331"/>
          </a:xfrm>
          <a:prstGeom prst="rect">
            <a:avLst/>
          </a:prstGeom>
          <a:noFill/>
        </p:spPr>
        <p:txBody>
          <a:bodyPr wrap="square" rtlCol="0">
            <a:spAutoFit/>
          </a:bodyPr>
          <a:lstStyle/>
          <a:p>
            <a:r>
              <a:rPr lang="it-IT" sz="600" b="1" dirty="0" smtClean="0"/>
              <a:t>NOMINA</a:t>
            </a:r>
            <a:endParaRPr lang="it-IT" sz="600" b="1" dirty="0"/>
          </a:p>
        </p:txBody>
      </p:sp>
      <p:pic>
        <p:nvPicPr>
          <p:cNvPr id="2050" name="Picture 2" descr="http://3.bp.blogspot.com/-LtX9FWO2cSM/Ucl7hxR1kfI/AAAAAAAACCE/CAwo9UQ-BSw/s1600/2011-Ultimi-concorsi-pubblici-per-laureati-e-diplomati-non-ancora-scaduti.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312" y="3279458"/>
            <a:ext cx="1358885" cy="1019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483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576064"/>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fontScale="92500"/>
          </a:bodyPr>
          <a:lstStyle/>
          <a:p>
            <a:pPr>
              <a:lnSpc>
                <a:spcPct val="90000"/>
              </a:lnSpc>
            </a:pPr>
            <a:r>
              <a:rPr lang="it-IT" sz="3200" b="1" dirty="0"/>
              <a:t>	</a:t>
            </a:r>
            <a:r>
              <a:rPr lang="it-IT" sz="3000" b="1" dirty="0" smtClean="0"/>
              <a:t>FINANZIAMENTO DEI PROGETTI</a:t>
            </a:r>
          </a:p>
        </p:txBody>
      </p:sp>
      <p:sp>
        <p:nvSpPr>
          <p:cNvPr id="6" name="CasellaDiTesto 5"/>
          <p:cNvSpPr txBox="1"/>
          <p:nvPr/>
        </p:nvSpPr>
        <p:spPr>
          <a:xfrm>
            <a:off x="395536" y="3992290"/>
            <a:ext cx="1368152" cy="400110"/>
          </a:xfrm>
          <a:prstGeom prst="rect">
            <a:avLst/>
          </a:prstGeom>
          <a:noFill/>
        </p:spPr>
        <p:txBody>
          <a:bodyPr wrap="square" rtlCol="0">
            <a:spAutoFit/>
          </a:bodyPr>
          <a:lstStyle/>
          <a:p>
            <a:r>
              <a:rPr lang="it-IT" sz="2000" b="1" dirty="0" smtClean="0"/>
              <a:t>91.908.209</a:t>
            </a:r>
            <a:endParaRPr lang="it-IT" sz="2000" b="1" dirty="0"/>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endParaRPr>
          </a:p>
        </p:txBody>
      </p:sp>
      <p:sp>
        <p:nvSpPr>
          <p:cNvPr id="11" name="Rettangolo 10"/>
          <p:cNvSpPr/>
          <p:nvPr/>
        </p:nvSpPr>
        <p:spPr>
          <a:xfrm>
            <a:off x="2555776" y="3140968"/>
            <a:ext cx="3334997"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LS –	Scienze della vita </a:t>
            </a:r>
          </a:p>
          <a:p>
            <a:pPr algn="just">
              <a:tabLst>
                <a:tab pos="444500" algn="l"/>
              </a:tabLst>
            </a:pPr>
            <a:r>
              <a:rPr lang="it-IT" b="1" cap="small" dirty="0"/>
              <a:t>euro 32.167.873</a:t>
            </a:r>
          </a:p>
        </p:txBody>
      </p:sp>
      <p:sp>
        <p:nvSpPr>
          <p:cNvPr id="12" name="Freccia a destra 11"/>
          <p:cNvSpPr/>
          <p:nvPr/>
        </p:nvSpPr>
        <p:spPr>
          <a:xfrm>
            <a:off x="1691680" y="4054017"/>
            <a:ext cx="792088" cy="311087"/>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2555776" y="3933056"/>
            <a:ext cx="3329354"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PE –	Scienze fisiche e Ingegneria </a:t>
            </a:r>
          </a:p>
          <a:p>
            <a:pPr indent="-444500" algn="just">
              <a:tabLst>
                <a:tab pos="444500" algn="l"/>
              </a:tabLst>
            </a:pPr>
            <a:r>
              <a:rPr lang="it-IT" b="1" cap="small" dirty="0"/>
              <a:t>euro 32.167.873</a:t>
            </a:r>
          </a:p>
        </p:txBody>
      </p:sp>
      <p:sp>
        <p:nvSpPr>
          <p:cNvPr id="22" name="Rettangolo 21"/>
          <p:cNvSpPr/>
          <p:nvPr/>
        </p:nvSpPr>
        <p:spPr>
          <a:xfrm>
            <a:off x="2555776" y="4716433"/>
            <a:ext cx="3329354"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SH –	Scienze sociali e umanistiche</a:t>
            </a:r>
          </a:p>
          <a:p>
            <a:pPr algn="just">
              <a:tabLst>
                <a:tab pos="444500" algn="l"/>
              </a:tabLst>
            </a:pPr>
            <a:r>
              <a:rPr lang="it-IT" b="1" cap="small" dirty="0"/>
              <a:t>euro 27.572.463</a:t>
            </a:r>
          </a:p>
        </p:txBody>
      </p:sp>
      <p:sp>
        <p:nvSpPr>
          <p:cNvPr id="24" name="Rettangolo 23"/>
          <p:cNvSpPr/>
          <p:nvPr/>
        </p:nvSpPr>
        <p:spPr>
          <a:xfrm>
            <a:off x="6228184" y="3140968"/>
            <a:ext cx="2592288"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PI età inferiore a 40 anni</a:t>
            </a:r>
          </a:p>
          <a:p>
            <a:pPr algn="just">
              <a:tabLst>
                <a:tab pos="444500" algn="l"/>
              </a:tabLst>
            </a:pPr>
            <a:r>
              <a:rPr lang="it-IT" b="1" cap="small" dirty="0"/>
              <a:t>Euro 2.135.000</a:t>
            </a:r>
          </a:p>
        </p:txBody>
      </p:sp>
      <p:sp>
        <p:nvSpPr>
          <p:cNvPr id="25" name="Rettangolo 24"/>
          <p:cNvSpPr/>
          <p:nvPr/>
        </p:nvSpPr>
        <p:spPr>
          <a:xfrm>
            <a:off x="6228184" y="3948444"/>
            <a:ext cx="2592288"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PI età inferiore a 40 anni</a:t>
            </a:r>
          </a:p>
          <a:p>
            <a:pPr algn="just">
              <a:tabLst>
                <a:tab pos="444500" algn="l"/>
              </a:tabLst>
            </a:pPr>
            <a:r>
              <a:rPr lang="it-IT" b="1" cap="small" dirty="0"/>
              <a:t>Euro 2.135.000</a:t>
            </a:r>
          </a:p>
        </p:txBody>
      </p:sp>
      <p:sp>
        <p:nvSpPr>
          <p:cNvPr id="26" name="Rettangolo 25"/>
          <p:cNvSpPr/>
          <p:nvPr/>
        </p:nvSpPr>
        <p:spPr>
          <a:xfrm>
            <a:off x="6228184" y="4747210"/>
            <a:ext cx="2592288" cy="646331"/>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b="1" cap="small" dirty="0"/>
              <a:t>PI età inferiore a 40 anni</a:t>
            </a:r>
          </a:p>
          <a:p>
            <a:pPr algn="just">
              <a:tabLst>
                <a:tab pos="444500" algn="l"/>
              </a:tabLst>
            </a:pPr>
            <a:r>
              <a:rPr lang="it-IT" b="1" cap="small" dirty="0"/>
              <a:t>Euro 1.830.000</a:t>
            </a:r>
          </a:p>
        </p:txBody>
      </p:sp>
      <p:sp>
        <p:nvSpPr>
          <p:cNvPr id="3" name="Croce 2"/>
          <p:cNvSpPr/>
          <p:nvPr/>
        </p:nvSpPr>
        <p:spPr>
          <a:xfrm>
            <a:off x="5906596" y="3356992"/>
            <a:ext cx="288032"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Croce 26"/>
          <p:cNvSpPr/>
          <p:nvPr/>
        </p:nvSpPr>
        <p:spPr>
          <a:xfrm>
            <a:off x="5906596" y="4117431"/>
            <a:ext cx="288032"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Croce 27"/>
          <p:cNvSpPr/>
          <p:nvPr/>
        </p:nvSpPr>
        <p:spPr>
          <a:xfrm>
            <a:off x="5906596" y="4900808"/>
            <a:ext cx="288032"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412776"/>
            <a:ext cx="1800200" cy="994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ttangolo 3"/>
          <p:cNvSpPr/>
          <p:nvPr/>
        </p:nvSpPr>
        <p:spPr>
          <a:xfrm>
            <a:off x="4582509" y="1565503"/>
            <a:ext cx="2016225" cy="584775"/>
          </a:xfrm>
          <a:prstGeom prst="rect">
            <a:avLst/>
          </a:prstGeom>
          <a:noFill/>
        </p:spPr>
        <p:txBody>
          <a:bodyPr wrap="square" lIns="91440" tIns="45720" rIns="91440" bIns="45720">
            <a:spAutoFit/>
          </a:bodyPr>
          <a:lstStyle/>
          <a:p>
            <a:pPr algn="ctr"/>
            <a:r>
              <a:rPr lang="it-IT" sz="32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1.000.000</a:t>
            </a:r>
            <a:endParaRPr lang="it-IT" sz="32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312519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8" name="Rettangolo 7"/>
          <p:cNvSpPr/>
          <p:nvPr/>
        </p:nvSpPr>
        <p:spPr>
          <a:xfrm>
            <a:off x="2351414" y="1124744"/>
            <a:ext cx="3660746" cy="584775"/>
          </a:xfrm>
          <a:prstGeom prst="rect">
            <a:avLst/>
          </a:prstGeom>
        </p:spPr>
        <p:txBody>
          <a:bodyPr wrap="none">
            <a:spAutoFit/>
          </a:bodyPr>
          <a:lstStyle/>
          <a:p>
            <a:r>
              <a:rPr lang="it-IT" sz="3200" b="1" cap="small" dirty="0">
                <a:solidFill>
                  <a:prstClr val="black"/>
                </a:solidFill>
              </a:rPr>
              <a:t>C</a:t>
            </a:r>
            <a:r>
              <a:rPr lang="it-IT" sz="3200" b="1" cap="small" dirty="0" smtClean="0">
                <a:solidFill>
                  <a:prstClr val="black"/>
                </a:solidFill>
              </a:rPr>
              <a:t>omitato di Selezione</a:t>
            </a:r>
            <a:endParaRPr lang="it-IT" sz="3200" b="1" cap="small" dirty="0"/>
          </a:p>
        </p:txBody>
      </p:sp>
      <p:sp>
        <p:nvSpPr>
          <p:cNvPr id="12" name="Freccia in giù 11"/>
          <p:cNvSpPr/>
          <p:nvPr/>
        </p:nvSpPr>
        <p:spPr>
          <a:xfrm>
            <a:off x="4031940" y="1617298"/>
            <a:ext cx="216024" cy="6771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3086346" y="2132856"/>
            <a:ext cx="2133726" cy="584775"/>
          </a:xfrm>
          <a:prstGeom prst="rect">
            <a:avLst/>
          </a:prstGeom>
        </p:spPr>
        <p:txBody>
          <a:bodyPr wrap="none">
            <a:spAutoFit/>
          </a:bodyPr>
          <a:lstStyle/>
          <a:p>
            <a:r>
              <a:rPr lang="it-IT" sz="3200" b="1" cap="small" dirty="0" err="1">
                <a:solidFill>
                  <a:prstClr val="black"/>
                </a:solidFill>
              </a:rPr>
              <a:t>Rapporteur</a:t>
            </a:r>
            <a:endParaRPr lang="it-IT" sz="3200" b="1" cap="small" dirty="0">
              <a:solidFill>
                <a:prstClr val="black"/>
              </a:solidFill>
            </a:endParaRPr>
          </a:p>
        </p:txBody>
      </p:sp>
      <p:sp>
        <p:nvSpPr>
          <p:cNvPr id="16" name="Freccia in giù 15"/>
          <p:cNvSpPr/>
          <p:nvPr/>
        </p:nvSpPr>
        <p:spPr>
          <a:xfrm>
            <a:off x="4067944" y="2708920"/>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p:cNvSpPr txBox="1"/>
          <p:nvPr/>
        </p:nvSpPr>
        <p:spPr>
          <a:xfrm>
            <a:off x="4247964" y="1555742"/>
            <a:ext cx="108012" cy="738664"/>
          </a:xfrm>
          <a:prstGeom prst="rect">
            <a:avLst/>
          </a:prstGeom>
          <a:noFill/>
        </p:spPr>
        <p:txBody>
          <a:bodyPr wrap="square" rtlCol="0">
            <a:spAutoFit/>
          </a:bodyPr>
          <a:lstStyle/>
          <a:p>
            <a:r>
              <a:rPr lang="it-IT" sz="600" b="1" dirty="0" smtClean="0"/>
              <a:t>DESIGNA</a:t>
            </a:r>
            <a:endParaRPr lang="it-IT" sz="600" b="1" dirty="0"/>
          </a:p>
        </p:txBody>
      </p:sp>
      <p:sp>
        <p:nvSpPr>
          <p:cNvPr id="17" name="CasellaDiTesto 16"/>
          <p:cNvSpPr txBox="1"/>
          <p:nvPr/>
        </p:nvSpPr>
        <p:spPr>
          <a:xfrm>
            <a:off x="1344113" y="3303779"/>
            <a:ext cx="5675347" cy="911019"/>
          </a:xfrm>
          <a:prstGeom prst="rect">
            <a:avLst/>
          </a:prstGeom>
          <a:noFill/>
          <a:ln w="19050">
            <a:solidFill>
              <a:srgbClr val="C00000"/>
            </a:solidFill>
          </a:ln>
        </p:spPr>
        <p:txBody>
          <a:bodyPr wrap="square" rtlCol="0">
            <a:spAutoFit/>
          </a:bodyPr>
          <a:lstStyle/>
          <a:p>
            <a:pPr algn="ctr">
              <a:spcBef>
                <a:spcPct val="20000"/>
              </a:spcBef>
            </a:pPr>
            <a:r>
              <a:rPr lang="it-IT" sz="1600" b="1" cap="small" dirty="0" smtClean="0"/>
              <a:t>Sulla base dei pareri rilasciati dagli altri due esperti un </a:t>
            </a:r>
            <a:r>
              <a:rPr lang="it-IT" b="1" cap="small" dirty="0" smtClean="0"/>
              <a:t>EVALUATION SUMMARY REPORT </a:t>
            </a:r>
          </a:p>
          <a:p>
            <a:pPr algn="ctr">
              <a:spcBef>
                <a:spcPct val="20000"/>
              </a:spcBef>
            </a:pPr>
            <a:r>
              <a:rPr lang="it-IT" sz="1600" b="1" cap="small" dirty="0" smtClean="0"/>
              <a:t>(provvisorio)</a:t>
            </a:r>
            <a:endParaRPr lang="it-IT" sz="1600" b="1" cap="small" dirty="0"/>
          </a:p>
        </p:txBody>
      </p:sp>
      <p:sp>
        <p:nvSpPr>
          <p:cNvPr id="18" name="CasellaDiTesto 17"/>
          <p:cNvSpPr txBox="1"/>
          <p:nvPr/>
        </p:nvSpPr>
        <p:spPr>
          <a:xfrm>
            <a:off x="4262294" y="2656780"/>
            <a:ext cx="108012" cy="646331"/>
          </a:xfrm>
          <a:prstGeom prst="rect">
            <a:avLst/>
          </a:prstGeom>
          <a:noFill/>
        </p:spPr>
        <p:txBody>
          <a:bodyPr wrap="square" rtlCol="0">
            <a:spAutoFit/>
          </a:bodyPr>
          <a:lstStyle/>
          <a:p>
            <a:r>
              <a:rPr lang="it-IT" sz="600" b="1" dirty="0" smtClean="0"/>
              <a:t>REDIGE</a:t>
            </a:r>
            <a:endParaRPr lang="it-IT" sz="600" b="1" dirty="0"/>
          </a:p>
        </p:txBody>
      </p:sp>
      <p:sp>
        <p:nvSpPr>
          <p:cNvPr id="19" name="CasellaDiTesto 18"/>
          <p:cNvSpPr txBox="1"/>
          <p:nvPr/>
        </p:nvSpPr>
        <p:spPr>
          <a:xfrm>
            <a:off x="2267743" y="4606213"/>
            <a:ext cx="4176465" cy="1520416"/>
          </a:xfrm>
          <a:prstGeom prst="rect">
            <a:avLst/>
          </a:prstGeom>
          <a:noFill/>
          <a:ln w="25400">
            <a:solidFill>
              <a:srgbClr val="C00000"/>
            </a:solidFill>
          </a:ln>
        </p:spPr>
        <p:txBody>
          <a:bodyPr wrap="square" rtlCol="0">
            <a:spAutoFit/>
          </a:bodyPr>
          <a:lstStyle/>
          <a:p>
            <a:pPr marL="342900" indent="-342900" algn="just" defTabSz="254000">
              <a:spcBef>
                <a:spcPct val="20000"/>
              </a:spcBef>
              <a:buAutoNum type="arabicParenR"/>
            </a:pPr>
            <a:r>
              <a:rPr lang="it-IT" sz="1600" b="1" cap="small" dirty="0" smtClean="0"/>
              <a:t>Progetti di eccellente qualità:		15</a:t>
            </a:r>
          </a:p>
          <a:p>
            <a:pPr marL="342900" indent="-342900" algn="just" defTabSz="531813">
              <a:spcBef>
                <a:spcPct val="20000"/>
              </a:spcBef>
              <a:buAutoNum type="arabicParenR"/>
              <a:tabLst>
                <a:tab pos="3054350" algn="l"/>
              </a:tabLst>
            </a:pPr>
            <a:r>
              <a:rPr lang="it-IT" sz="1600" b="1" cap="small" dirty="0" smtClean="0"/>
              <a:t>Progetti di ottima qualità</a:t>
            </a:r>
            <a:r>
              <a:rPr lang="it-IT" sz="1600" b="1" cap="small" dirty="0"/>
              <a:t>:	</a:t>
            </a:r>
            <a:r>
              <a:rPr lang="it-IT" sz="1600" b="1" cap="small" dirty="0" smtClean="0"/>
              <a:t>da </a:t>
            </a:r>
            <a:r>
              <a:rPr lang="it-IT" sz="1600" b="1" cap="small" dirty="0"/>
              <a:t>13 a 14</a:t>
            </a:r>
          </a:p>
          <a:p>
            <a:pPr marL="342900" indent="-342900" algn="just" defTabSz="254000">
              <a:spcBef>
                <a:spcPct val="20000"/>
              </a:spcBef>
              <a:buAutoNum type="arabicParenR"/>
            </a:pPr>
            <a:r>
              <a:rPr lang="it-IT" sz="1600" b="1" cap="small" dirty="0" smtClean="0"/>
              <a:t>Progetti di buona qualità: 			da 11 a 12</a:t>
            </a:r>
          </a:p>
          <a:p>
            <a:pPr marL="342900" indent="-342900" algn="just" defTabSz="254000">
              <a:spcBef>
                <a:spcPct val="20000"/>
              </a:spcBef>
              <a:buFontTx/>
              <a:buAutoNum type="arabicParenR"/>
            </a:pPr>
            <a:r>
              <a:rPr lang="it-IT" sz="1600" b="1" cap="small" dirty="0" smtClean="0"/>
              <a:t>Progetti di qualità sufficiente:	da </a:t>
            </a:r>
            <a:r>
              <a:rPr lang="it-IT" sz="1600" b="1" cap="small" dirty="0"/>
              <a:t>9 a </a:t>
            </a:r>
            <a:r>
              <a:rPr lang="it-IT" sz="1600" b="1" cap="small" dirty="0" smtClean="0"/>
              <a:t>10</a:t>
            </a:r>
          </a:p>
          <a:p>
            <a:pPr marL="342900" indent="-342900" algn="just" defTabSz="360363">
              <a:spcBef>
                <a:spcPct val="20000"/>
              </a:spcBef>
              <a:buFontTx/>
              <a:buAutoNum type="arabicParenR"/>
              <a:tabLst>
                <a:tab pos="3054350" algn="l"/>
              </a:tabLst>
            </a:pPr>
            <a:r>
              <a:rPr lang="it-IT" sz="1600" b="1" cap="small" dirty="0" smtClean="0"/>
              <a:t>Progetti di qualità insufficiente:	fino a 8</a:t>
            </a:r>
            <a:endParaRPr lang="it-IT" sz="1600" b="1" cap="small" dirty="0"/>
          </a:p>
        </p:txBody>
      </p:sp>
      <p:cxnSp>
        <p:nvCxnSpPr>
          <p:cNvPr id="3" name="Connettore 2 2"/>
          <p:cNvCxnSpPr>
            <a:stCxn id="17" idx="2"/>
          </p:cNvCxnSpPr>
          <p:nvPr/>
        </p:nvCxnSpPr>
        <p:spPr>
          <a:xfrm>
            <a:off x="4181787" y="4214798"/>
            <a:ext cx="0" cy="391415"/>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http://www.cgfns.org/wp-content/uploads/magnifieddoc-300x241.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2780928"/>
            <a:ext cx="2124540" cy="1706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6257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19" name="CasellaDiTesto 18"/>
          <p:cNvSpPr txBox="1"/>
          <p:nvPr/>
        </p:nvSpPr>
        <p:spPr>
          <a:xfrm>
            <a:off x="4023840" y="2564904"/>
            <a:ext cx="4508600" cy="830997"/>
          </a:xfrm>
          <a:prstGeom prst="rect">
            <a:avLst/>
          </a:prstGeom>
          <a:noFill/>
          <a:ln w="25400">
            <a:solidFill>
              <a:srgbClr val="C00000"/>
            </a:solidFill>
          </a:ln>
        </p:spPr>
        <p:txBody>
          <a:bodyPr wrap="square" rtlCol="0">
            <a:spAutoFit/>
          </a:bodyPr>
          <a:lstStyle/>
          <a:p>
            <a:pPr algn="just" defTabSz="531813">
              <a:spcBef>
                <a:spcPct val="20000"/>
              </a:spcBef>
              <a:tabLst>
                <a:tab pos="3054350" algn="l"/>
              </a:tabLst>
            </a:pPr>
            <a:r>
              <a:rPr lang="it-IT" sz="1600" b="1" cap="small" dirty="0"/>
              <a:t>graduatoria dei progetti per </a:t>
            </a:r>
            <a:r>
              <a:rPr lang="it-IT" sz="1600" b="1" cap="small" dirty="0" err="1"/>
              <a:t>macrosettore</a:t>
            </a:r>
            <a:r>
              <a:rPr lang="it-IT" sz="1600" b="1" cap="small" dirty="0"/>
              <a:t>, nel rigoroso rispetto dei punteggi  ricevuti da ogni progetto nell’ESR definitivo</a:t>
            </a:r>
          </a:p>
        </p:txBody>
      </p:sp>
      <p:sp>
        <p:nvSpPr>
          <p:cNvPr id="20" name="CasellaDiTesto 19"/>
          <p:cNvSpPr txBox="1"/>
          <p:nvPr/>
        </p:nvSpPr>
        <p:spPr>
          <a:xfrm>
            <a:off x="4021103" y="3606115"/>
            <a:ext cx="4508600" cy="830997"/>
          </a:xfrm>
          <a:prstGeom prst="rect">
            <a:avLst/>
          </a:prstGeom>
          <a:noFill/>
          <a:ln w="25400">
            <a:solidFill>
              <a:srgbClr val="C00000"/>
            </a:solidFill>
          </a:ln>
        </p:spPr>
        <p:txBody>
          <a:bodyPr wrap="square" rtlCol="0">
            <a:spAutoFit/>
          </a:bodyPr>
          <a:lstStyle/>
          <a:p>
            <a:r>
              <a:rPr lang="it-IT" sz="1600" b="1" cap="small" dirty="0"/>
              <a:t>analizza il  budget richiesto da ogni progetto, determinandone il costo congruo ed il relativo finanziamento </a:t>
            </a:r>
          </a:p>
        </p:txBody>
      </p:sp>
      <p:cxnSp>
        <p:nvCxnSpPr>
          <p:cNvPr id="21" name="Connettore 2 20"/>
          <p:cNvCxnSpPr/>
          <p:nvPr/>
        </p:nvCxnSpPr>
        <p:spPr>
          <a:xfrm flipV="1">
            <a:off x="3635896" y="3268435"/>
            <a:ext cx="360040" cy="23257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3635896" y="3505363"/>
            <a:ext cx="360040" cy="2923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0" name="Connettore 2 29"/>
          <p:cNvCxnSpPr/>
          <p:nvPr/>
        </p:nvCxnSpPr>
        <p:spPr>
          <a:xfrm>
            <a:off x="6228184" y="4481203"/>
            <a:ext cx="0" cy="2714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2" name="CasellaDiTesto 31"/>
          <p:cNvSpPr txBox="1"/>
          <p:nvPr/>
        </p:nvSpPr>
        <p:spPr>
          <a:xfrm>
            <a:off x="395536" y="4780890"/>
            <a:ext cx="8352928" cy="1600438"/>
          </a:xfrm>
          <a:prstGeom prst="rect">
            <a:avLst/>
          </a:prstGeom>
          <a:noFill/>
          <a:ln w="25400">
            <a:solidFill>
              <a:srgbClr val="C00000"/>
            </a:solidFill>
          </a:ln>
        </p:spPr>
        <p:txBody>
          <a:bodyPr wrap="square" rtlCol="0">
            <a:spAutoFit/>
          </a:bodyPr>
          <a:lstStyle/>
          <a:p>
            <a:pPr marL="176213" lvl="0" indent="-176213" algn="just">
              <a:buFont typeface="Arial" panose="020B0604020202020204" pitchFamily="34" charset="0"/>
              <a:buChar char="•"/>
            </a:pPr>
            <a:r>
              <a:rPr lang="it-IT" sz="1400" b="1" i="1" dirty="0"/>
              <a:t>il costo dei contratti di nuova attivazione è stabilito da norme specifiche di settore, e, se in linea con tali norme, non può essere </a:t>
            </a:r>
            <a:r>
              <a:rPr lang="it-IT" sz="1400" b="1" i="1" dirty="0" smtClean="0"/>
              <a:t>abbattuto</a:t>
            </a:r>
            <a:endParaRPr lang="it-IT" sz="1400" b="1" i="1" dirty="0"/>
          </a:p>
          <a:p>
            <a:pPr marL="176213" lvl="0" indent="-176213" algn="just">
              <a:buFont typeface="Arial" panose="020B0604020202020204" pitchFamily="34" charset="0"/>
              <a:buChar char="•"/>
            </a:pPr>
            <a:r>
              <a:rPr lang="it-IT" sz="1400" b="1" i="1" dirty="0"/>
              <a:t>non è possibile stabilire percentuali di “spese generali” (voce di spesa  B) diverse dal 60% dei costi ritenuti congrui relativi al personale (voci di spesa A), né modificare l’importo della quota premiale (anch’essa forfetaria; voce di spesa F</a:t>
            </a:r>
            <a:r>
              <a:rPr lang="it-IT" sz="1400" b="1" i="1" dirty="0" smtClean="0"/>
              <a:t>)</a:t>
            </a:r>
            <a:endParaRPr lang="it-IT" sz="1400" b="1" i="1" dirty="0"/>
          </a:p>
          <a:p>
            <a:pPr marL="176213" indent="-176213" algn="just">
              <a:buFont typeface="Arial" panose="020B0604020202020204" pitchFamily="34" charset="0"/>
              <a:buChar char="•"/>
            </a:pPr>
            <a:r>
              <a:rPr lang="it-IT" sz="1400" b="1" i="1" dirty="0"/>
              <a:t>non è consigliabile precedere, orientativamente e per  qualunque voce di spesa non forfetaria, ad abbattimenti  superiori al 20-25% di quanto esposto in </a:t>
            </a:r>
            <a:r>
              <a:rPr lang="it-IT" sz="1400" b="1" i="1" dirty="0" smtClean="0"/>
              <a:t>progetto </a:t>
            </a:r>
            <a:endParaRPr lang="it-IT" sz="1400" b="1" i="1" cap="small" dirty="0"/>
          </a:p>
        </p:txBody>
      </p:sp>
      <p:pic>
        <p:nvPicPr>
          <p:cNvPr id="3074" name="Picture 2" descr="http://www.istitutocomprensivocastellalto.it/images/albo/image%20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2307034"/>
            <a:ext cx="1137560" cy="1137561"/>
          </a:xfrm>
          <a:prstGeom prst="rect">
            <a:avLst/>
          </a:prstGeom>
          <a:noFill/>
          <a:extLst>
            <a:ext uri="{909E8E84-426E-40DD-AFC4-6F175D3DCCD1}">
              <a14:hiddenFill xmlns:a14="http://schemas.microsoft.com/office/drawing/2010/main">
                <a:solidFill>
                  <a:srgbClr val="FFFFFF"/>
                </a:solidFill>
              </a14:hiddenFill>
            </a:ext>
          </a:extLst>
        </p:spPr>
      </p:pic>
      <p:sp>
        <p:nvSpPr>
          <p:cNvPr id="15" name="Rettangolo 14"/>
          <p:cNvSpPr/>
          <p:nvPr/>
        </p:nvSpPr>
        <p:spPr>
          <a:xfrm>
            <a:off x="72008" y="3212976"/>
            <a:ext cx="3660746" cy="584775"/>
          </a:xfrm>
          <a:prstGeom prst="rect">
            <a:avLst/>
          </a:prstGeom>
        </p:spPr>
        <p:txBody>
          <a:bodyPr wrap="none">
            <a:spAutoFit/>
          </a:bodyPr>
          <a:lstStyle/>
          <a:p>
            <a:r>
              <a:rPr lang="it-IT" sz="3200" b="1" cap="small" dirty="0">
                <a:solidFill>
                  <a:prstClr val="black"/>
                </a:solidFill>
              </a:rPr>
              <a:t>C</a:t>
            </a:r>
            <a:r>
              <a:rPr lang="it-IT" sz="3200" b="1" cap="small" dirty="0" smtClean="0">
                <a:solidFill>
                  <a:prstClr val="black"/>
                </a:solidFill>
              </a:rPr>
              <a:t>omitato di Selezione</a:t>
            </a:r>
            <a:endParaRPr lang="it-IT" sz="3200" b="1" cap="small" dirty="0"/>
          </a:p>
        </p:txBody>
      </p:sp>
      <p:sp>
        <p:nvSpPr>
          <p:cNvPr id="17" name="CasellaDiTesto 16"/>
          <p:cNvSpPr txBox="1"/>
          <p:nvPr/>
        </p:nvSpPr>
        <p:spPr>
          <a:xfrm>
            <a:off x="755576" y="1196752"/>
            <a:ext cx="7268344" cy="1200329"/>
          </a:xfrm>
          <a:prstGeom prst="rect">
            <a:avLst/>
          </a:prstGeom>
          <a:noFill/>
          <a:ln w="19050">
            <a:solidFill>
              <a:srgbClr val="C00000"/>
            </a:solidFill>
          </a:ln>
        </p:spPr>
        <p:txBody>
          <a:bodyPr wrap="square" rtlCol="0">
            <a:spAutoFit/>
          </a:bodyPr>
          <a:lstStyle/>
          <a:p>
            <a:r>
              <a:rPr lang="it-IT" cap="small" dirty="0"/>
              <a:t>Nel caso di ottenimento del “</a:t>
            </a:r>
            <a:r>
              <a:rPr lang="it-IT" cap="small" dirty="0" err="1"/>
              <a:t>consensus</a:t>
            </a:r>
            <a:r>
              <a:rPr lang="it-IT" cap="small" dirty="0"/>
              <a:t>” l’ESR provvisorio si trasforma automaticamente in definitivo. In caso di mancato raggiungimento del “</a:t>
            </a:r>
            <a:r>
              <a:rPr lang="it-IT" cap="small" dirty="0" err="1"/>
              <a:t>consensus</a:t>
            </a:r>
            <a:r>
              <a:rPr lang="it-IT" cap="small" dirty="0"/>
              <a:t>” spetta al </a:t>
            </a:r>
            <a:r>
              <a:rPr lang="it-IT" cap="small" dirty="0" err="1"/>
              <a:t>CdS</a:t>
            </a:r>
            <a:r>
              <a:rPr lang="it-IT" cap="small" dirty="0"/>
              <a:t> la stesura dell’ESR definitivo (sempre tenendo conto del parere dei revisori incaricati). </a:t>
            </a:r>
          </a:p>
        </p:txBody>
      </p:sp>
    </p:spTree>
    <p:extLst>
      <p:ext uri="{BB962C8B-B14F-4D97-AF65-F5344CB8AC3E}">
        <p14:creationId xmlns:p14="http://schemas.microsoft.com/office/powerpoint/2010/main" val="474439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576064"/>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fontScale="92500"/>
          </a:bodyPr>
          <a:lstStyle/>
          <a:p>
            <a:pPr>
              <a:lnSpc>
                <a:spcPct val="90000"/>
              </a:lnSpc>
            </a:pPr>
            <a:r>
              <a:rPr lang="it-IT" sz="3200" b="1" dirty="0"/>
              <a:t>	</a:t>
            </a:r>
            <a:r>
              <a:rPr lang="it-IT" sz="3000" b="1" dirty="0" smtClean="0"/>
              <a:t>FINANZIAMENTO DEI PROGETTI</a:t>
            </a:r>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endParaRPr>
          </a:p>
        </p:txBody>
      </p:sp>
      <p:sp>
        <p:nvSpPr>
          <p:cNvPr id="10" name="CasellaDiTesto 9"/>
          <p:cNvSpPr txBox="1"/>
          <p:nvPr/>
        </p:nvSpPr>
        <p:spPr>
          <a:xfrm>
            <a:off x="179512" y="2060848"/>
            <a:ext cx="8640960" cy="1754326"/>
          </a:xfrm>
          <a:prstGeom prst="rect">
            <a:avLst/>
          </a:prstGeom>
          <a:noFill/>
          <a:ln w="19050">
            <a:solidFill>
              <a:srgbClr val="C00000"/>
            </a:solidFill>
          </a:ln>
        </p:spPr>
        <p:txBody>
          <a:bodyPr wrap="square" rtlCol="0">
            <a:spAutoFit/>
          </a:bodyPr>
          <a:lstStyle/>
          <a:p>
            <a:pPr algn="just"/>
            <a:r>
              <a:rPr lang="it-IT" b="1" cap="small" dirty="0" smtClean="0"/>
              <a:t>A scopo premiale è prevista la corresponsione, in favore dell’Ateneo sede dell’Unità di ricerca del PI, di una QUOTA FORFETARIA PARI AL 50% dello stipendio lordo annuo percepito dal PI al momento della presentazione del progetto (che </a:t>
            </a:r>
            <a:r>
              <a:rPr lang="it-IT" b="1" cap="small" dirty="0"/>
              <a:t>dovrà essere attestato del rappresentante legale dell’ateneo, mediante apposita dichiarazione da allegare in pdf al progetto), con conseguente sgravio del calcolo dell’indicatore di sostenibilità finanziaria dell’Ateneo ai fini dell’art. 5 del </a:t>
            </a:r>
            <a:r>
              <a:rPr lang="it-IT" b="1" cap="small" dirty="0" err="1"/>
              <a:t>D.lgs</a:t>
            </a:r>
            <a:r>
              <a:rPr lang="it-IT" b="1" cap="small" dirty="0"/>
              <a:t> 49/2012 (calcolo del contingente </a:t>
            </a:r>
            <a:r>
              <a:rPr lang="it-IT" b="1" cap="small" dirty="0" err="1"/>
              <a:t>assunzionale</a:t>
            </a:r>
            <a:r>
              <a:rPr lang="it-IT" b="1" cap="small" dirty="0"/>
              <a:t>). </a:t>
            </a:r>
          </a:p>
        </p:txBody>
      </p:sp>
      <p:pic>
        <p:nvPicPr>
          <p:cNvPr id="1032" name="Picture 8" descr="http://www.arredamentipoggi.com/wp-content/uploads/2013/11/novita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052736"/>
            <a:ext cx="2160241" cy="115212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179512" y="4759984"/>
            <a:ext cx="8568952" cy="1477328"/>
          </a:xfrm>
          <a:prstGeom prst="rect">
            <a:avLst/>
          </a:prstGeom>
          <a:noFill/>
          <a:ln w="19050">
            <a:solidFill>
              <a:srgbClr val="C00000"/>
            </a:solidFill>
          </a:ln>
        </p:spPr>
        <p:txBody>
          <a:bodyPr wrap="square" rtlCol="0">
            <a:spAutoFit/>
          </a:bodyPr>
          <a:lstStyle/>
          <a:p>
            <a:pPr algn="just"/>
            <a:r>
              <a:rPr lang="it-IT" b="1" cap="small" dirty="0"/>
              <a:t>L’assenza della dichiarazione </a:t>
            </a:r>
            <a:r>
              <a:rPr lang="it-IT" b="1" cap="small" dirty="0" smtClean="0"/>
              <a:t>comporterà </a:t>
            </a:r>
            <a:r>
              <a:rPr lang="it-IT" b="1" cap="small" dirty="0"/>
              <a:t>la non ammissibilità del progetto. Al termine della fase di selezione, per i soli progetti vincitori, il MIUR verificherà la completezza e la veridicità della dichiarazione, ugualmente azzerando la quota premiale spettante nel caso in cui siano riscontrate irregolarità o difformità rispetto al progetto e/o al reale stipendio percepito. </a:t>
            </a:r>
          </a:p>
        </p:txBody>
      </p:sp>
      <p:pic>
        <p:nvPicPr>
          <p:cNvPr id="21" name="Picture 2" descr="http://2.bp.blogspot.com/-WhTY2obHAaU/TqFc20B0HoI/AAAAAAAAAE0/duXurzwFQZI/s1600/stopalcancro2.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726" y="3861048"/>
            <a:ext cx="225742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787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19256" cy="648072"/>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fontScale="92500"/>
          </a:bodyPr>
          <a:lstStyle/>
          <a:p>
            <a:pPr>
              <a:lnSpc>
                <a:spcPct val="90000"/>
              </a:lnSpc>
            </a:pPr>
            <a:r>
              <a:rPr lang="it-IT" sz="3000" b="1" dirty="0" smtClean="0"/>
              <a:t>COORDINATORI-RESPONSABILI DI UNITA’</a:t>
            </a:r>
            <a:endParaRPr lang="it-IT" sz="3000" b="1" dirty="0">
              <a:solidFill>
                <a:schemeClr val="tx1"/>
              </a:solidFill>
              <a:latin typeface="+mj-lt"/>
              <a:ea typeface="+mj-ea"/>
              <a:cs typeface="+mj-cs"/>
            </a:endParaRPr>
          </a:p>
        </p:txBody>
      </p:sp>
      <p:sp>
        <p:nvSpPr>
          <p:cNvPr id="12" name="Rettangolo 11"/>
          <p:cNvSpPr/>
          <p:nvPr/>
        </p:nvSpPr>
        <p:spPr>
          <a:xfrm>
            <a:off x="3995936" y="1124744"/>
            <a:ext cx="4752528" cy="1815882"/>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400" cap="small" dirty="0"/>
              <a:t>un professore/ricercatore universitario a tempo indeterminato o </a:t>
            </a:r>
            <a:r>
              <a:rPr lang="it-IT" sz="1400" cap="small" dirty="0" smtClean="0"/>
              <a:t>un ricercatore </a:t>
            </a:r>
            <a:r>
              <a:rPr lang="it-IT" sz="1400" cap="small" dirty="0"/>
              <a:t>a tempo determinato </a:t>
            </a:r>
            <a:r>
              <a:rPr lang="it-IT" sz="1400" cap="small" dirty="0" smtClean="0"/>
              <a:t>di cui al comma 3, lettera b) dell’articolo 24 della legge 30 dicembre 2010, n. 240 che </a:t>
            </a:r>
            <a:r>
              <a:rPr lang="it-IT" sz="1400" cap="small" dirty="0"/>
              <a:t>abbia ottenuto la valutazione positiva prevista dal comma 5 del medesimo articolo a seguito del possesso dell’abilitazione scientifica nazionale, avente il compito di coordinare più unità operative di un progetto, compresa la sua, assumendo le relative responsabilità scientifiche dell’intero progetto</a:t>
            </a:r>
            <a:endParaRPr lang="it-IT" sz="1400" b="1" cap="small" dirty="0"/>
          </a:p>
        </p:txBody>
      </p:sp>
      <p:sp>
        <p:nvSpPr>
          <p:cNvPr id="13" name="Rettangolo 12"/>
          <p:cNvSpPr/>
          <p:nvPr/>
        </p:nvSpPr>
        <p:spPr>
          <a:xfrm>
            <a:off x="539552" y="3573016"/>
            <a:ext cx="2664296" cy="338554"/>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600" b="1" dirty="0" smtClean="0"/>
              <a:t>RESPONSABILE LOCALE</a:t>
            </a:r>
            <a:endParaRPr lang="it-IT" sz="1600" b="1" dirty="0"/>
          </a:p>
        </p:txBody>
      </p:sp>
      <p:sp>
        <p:nvSpPr>
          <p:cNvPr id="15" name="Freccia a destra 14"/>
          <p:cNvSpPr/>
          <p:nvPr/>
        </p:nvSpPr>
        <p:spPr>
          <a:xfrm>
            <a:off x="3233912" y="1988840"/>
            <a:ext cx="720079" cy="311087"/>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p:cNvSpPr/>
          <p:nvPr/>
        </p:nvSpPr>
        <p:spPr>
          <a:xfrm>
            <a:off x="3995936" y="3356992"/>
            <a:ext cx="4680520" cy="738664"/>
          </a:xfrm>
          <a:prstGeom prst="rect">
            <a:avLst/>
          </a:prstGeom>
          <a:solidFill>
            <a:srgbClr val="FFCB6D">
              <a:alpha val="67000"/>
            </a:srgbClr>
          </a:solidFill>
          <a:ln>
            <a:solidFill>
              <a:srgbClr val="C00000">
                <a:alpha val="61000"/>
              </a:srgbClr>
            </a:solidFill>
          </a:ln>
        </p:spPr>
        <p:txBody>
          <a:bodyPr wrap="square">
            <a:spAutoFit/>
          </a:bodyPr>
          <a:lstStyle/>
          <a:p>
            <a:pPr lvl="0"/>
            <a:r>
              <a:rPr lang="it-IT" sz="1400" cap="small" dirty="0"/>
              <a:t>per responsabile locale, un professore/ricercatore avente il compito di coordinare una unità operativa, assumendo le relative responsabilità </a:t>
            </a:r>
            <a:r>
              <a:rPr lang="it-IT" sz="1400" cap="small" dirty="0" smtClean="0"/>
              <a:t>scientifiche </a:t>
            </a:r>
            <a:endParaRPr lang="it-IT" sz="1400" cap="small" dirty="0"/>
          </a:p>
        </p:txBody>
      </p:sp>
      <p:sp>
        <p:nvSpPr>
          <p:cNvPr id="11" name="Rettangolo 10"/>
          <p:cNvSpPr/>
          <p:nvPr/>
        </p:nvSpPr>
        <p:spPr>
          <a:xfrm>
            <a:off x="539553" y="1844824"/>
            <a:ext cx="2664296" cy="584775"/>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600" b="1" dirty="0" smtClean="0"/>
              <a:t>COORDINATORE SCIENTIFICO</a:t>
            </a:r>
          </a:p>
          <a:p>
            <a:pPr algn="just">
              <a:tabLst>
                <a:tab pos="444500" algn="l"/>
              </a:tabLst>
            </a:pPr>
            <a:r>
              <a:rPr lang="it-IT" sz="1600" b="1" dirty="0" smtClean="0"/>
              <a:t>(</a:t>
            </a:r>
            <a:r>
              <a:rPr lang="it-IT" sz="1600" b="1" cap="small" dirty="0" err="1"/>
              <a:t>Principal</a:t>
            </a:r>
            <a:r>
              <a:rPr lang="it-IT" sz="1600" b="1" cap="small" dirty="0"/>
              <a:t> Investigator </a:t>
            </a:r>
            <a:r>
              <a:rPr lang="it-IT" sz="1600" b="1" dirty="0" smtClean="0"/>
              <a:t>– PI)</a:t>
            </a:r>
            <a:endParaRPr lang="it-IT" sz="1600" b="1" dirty="0"/>
          </a:p>
        </p:txBody>
      </p:sp>
      <p:sp>
        <p:nvSpPr>
          <p:cNvPr id="16" name="Freccia a destra 15"/>
          <p:cNvSpPr/>
          <p:nvPr/>
        </p:nvSpPr>
        <p:spPr>
          <a:xfrm>
            <a:off x="3233912" y="3621969"/>
            <a:ext cx="720079" cy="311087"/>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179512" y="5085184"/>
            <a:ext cx="8640960" cy="1323439"/>
          </a:xfrm>
          <a:prstGeom prst="rect">
            <a:avLst/>
          </a:prstGeom>
          <a:noFill/>
          <a:ln w="19050">
            <a:solidFill>
              <a:srgbClr val="C00000"/>
            </a:solidFill>
          </a:ln>
        </p:spPr>
        <p:txBody>
          <a:bodyPr wrap="square" rtlCol="0">
            <a:spAutoFit/>
          </a:bodyPr>
          <a:lstStyle/>
          <a:p>
            <a:pPr lvl="0" algn="just"/>
            <a:r>
              <a:rPr lang="it-IT" sz="1600" b="1" dirty="0" smtClean="0"/>
              <a:t>ORGANISMI DI RICERCA: TUTTI I SOGGETTI PUBBLICI O PRIVATI (ESCLUSI GLI ATENEI E GLI ENTI PUBBLICI DI RICERCA VIGILATI DAL MIUR) LE CUI FINALITÀ PRINCIPALI CONSISTANO NELLO SVOLGERE ATTIVITÀ DI RICERCA E NEL DIFFONDERNE I RISULTATI E I CUI EVENTUALI UTILI SIANO INTERAMENTE REINVESTITI NELLE ATTIVITÀ DI RICERCA, NELLA DIFFUSIONE DEI LORO RISULTATI O NELL'INSEGNAMENTO</a:t>
            </a:r>
            <a:endParaRPr lang="it-IT" sz="1600" b="1" dirty="0"/>
          </a:p>
        </p:txBody>
      </p:sp>
      <p:pic>
        <p:nvPicPr>
          <p:cNvPr id="18" name="Picture 8" descr="http://www.arredamentipoggi.com/wp-content/uploads/2013/11/novita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865" y="4149080"/>
            <a:ext cx="1735918" cy="925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133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332656"/>
            <a:ext cx="8229600" cy="648072"/>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p>
            <a:pPr algn="ctr">
              <a:lnSpc>
                <a:spcPct val="90000"/>
              </a:lnSpc>
              <a:spcBef>
                <a:spcPct val="0"/>
              </a:spcBef>
              <a:buNone/>
            </a:pPr>
            <a:r>
              <a:rPr lang="it-IT" sz="3000" b="1" dirty="0">
                <a:latin typeface="+mj-lt"/>
                <a:ea typeface="+mj-ea"/>
                <a:cs typeface="+mj-cs"/>
              </a:rPr>
              <a:t>CARATTERISTICHE DEI PROGETTI</a:t>
            </a:r>
          </a:p>
        </p:txBody>
      </p:sp>
      <p:sp>
        <p:nvSpPr>
          <p:cNvPr id="5" name="Segnaposto contenuto 2"/>
          <p:cNvSpPr txBox="1">
            <a:spLocks/>
          </p:cNvSpPr>
          <p:nvPr/>
        </p:nvSpPr>
        <p:spPr>
          <a:xfrm>
            <a:off x="515072" y="2982256"/>
            <a:ext cx="8229600" cy="334096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None/>
              <a:tabLst/>
              <a:defRPr/>
            </a:pPr>
            <a:endParaRPr kumimoji="0" lang="it-IT" sz="3200" b="1" i="0" u="sng" strike="noStrike" kern="1200" cap="none" spc="0" normalizeH="0" baseline="0" noProof="0" dirty="0">
              <a:ln>
                <a:noFill/>
              </a:ln>
              <a:solidFill>
                <a:schemeClr val="accent2">
                  <a:lumMod val="75000"/>
                </a:schemeClr>
              </a:solidFill>
              <a:effectLst/>
              <a:uLnTx/>
              <a:uFillTx/>
              <a:latin typeface="+mn-lt"/>
              <a:ea typeface="+mn-ea"/>
              <a:cs typeface="+mn-cs"/>
            </a:endParaRPr>
          </a:p>
        </p:txBody>
      </p:sp>
      <p:sp>
        <p:nvSpPr>
          <p:cNvPr id="7" name="Segnaposto contenuto 2"/>
          <p:cNvSpPr txBox="1">
            <a:spLocks/>
          </p:cNvSpPr>
          <p:nvPr/>
        </p:nvSpPr>
        <p:spPr>
          <a:xfrm>
            <a:off x="467544" y="4293096"/>
            <a:ext cx="8229600" cy="1631216"/>
          </a:xfrm>
          <a:prstGeom prst="rect">
            <a:avLst/>
          </a:prstGeom>
        </p:spPr>
        <p:txBody>
          <a:bodyPr wrap="square">
            <a:spAutoFit/>
          </a:bodyPr>
          <a:lstStyle>
            <a:defPPr>
              <a:defRPr lang="it-IT"/>
            </a:defPPr>
            <a:lvl1pPr algn="just">
              <a:defRPr sz="2000" b="1">
                <a:solidFill>
                  <a:schemeClr val="dk1"/>
                </a:solidFill>
              </a:defRPr>
            </a:lvl1pPr>
          </a:lstStyle>
          <a:p>
            <a:r>
              <a:rPr lang="it-IT" dirty="0"/>
              <a:t> </a:t>
            </a:r>
          </a:p>
          <a:p>
            <a:r>
              <a:rPr lang="it-IT" dirty="0"/>
              <a:t> </a:t>
            </a:r>
          </a:p>
          <a:p>
            <a:r>
              <a:rPr lang="it-IT" dirty="0"/>
              <a:t> </a:t>
            </a:r>
          </a:p>
          <a:p>
            <a:endParaRPr lang="it-IT" dirty="0"/>
          </a:p>
          <a:p>
            <a:r>
              <a:rPr lang="it-IT" dirty="0"/>
              <a:t> </a:t>
            </a:r>
          </a:p>
        </p:txBody>
      </p:sp>
      <p:sp>
        <p:nvSpPr>
          <p:cNvPr id="14" name="CasellaDiTesto 13"/>
          <p:cNvSpPr txBox="1"/>
          <p:nvPr/>
        </p:nvSpPr>
        <p:spPr>
          <a:xfrm>
            <a:off x="4283968" y="1907540"/>
            <a:ext cx="2376264" cy="369332"/>
          </a:xfrm>
          <a:prstGeom prst="rect">
            <a:avLst/>
          </a:prstGeom>
          <a:noFill/>
        </p:spPr>
        <p:txBody>
          <a:bodyPr wrap="square" rtlCol="0">
            <a:spAutoFit/>
          </a:bodyPr>
          <a:lstStyle/>
          <a:p>
            <a:r>
              <a:rPr lang="it-IT" dirty="0" smtClean="0"/>
              <a:t> </a:t>
            </a:r>
            <a:endParaRPr lang="it-IT" dirty="0"/>
          </a:p>
        </p:txBody>
      </p:sp>
      <p:sp>
        <p:nvSpPr>
          <p:cNvPr id="16" name="CasellaDiTesto 15"/>
          <p:cNvSpPr txBox="1"/>
          <p:nvPr/>
        </p:nvSpPr>
        <p:spPr>
          <a:xfrm>
            <a:off x="3275856" y="1616003"/>
            <a:ext cx="2304256" cy="461665"/>
          </a:xfrm>
          <a:prstGeom prst="rect">
            <a:avLst/>
          </a:prstGeom>
          <a:noFill/>
          <a:ln>
            <a:solidFill>
              <a:srgbClr val="C00000"/>
            </a:solidFill>
          </a:ln>
        </p:spPr>
        <p:txBody>
          <a:bodyPr wrap="square" rtlCol="0">
            <a:spAutoFit/>
          </a:bodyPr>
          <a:lstStyle/>
          <a:p>
            <a:r>
              <a:rPr lang="it-IT" sz="2400" b="1" dirty="0" smtClean="0"/>
              <a:t>DURATA </a:t>
            </a:r>
            <a:r>
              <a:rPr lang="it-IT" sz="2400" dirty="0" smtClean="0">
                <a:solidFill>
                  <a:srgbClr val="C00000"/>
                </a:solidFill>
                <a:latin typeface="Eras Bold ITC" pitchFamily="34" charset="0"/>
              </a:rPr>
              <a:t>3 </a:t>
            </a:r>
            <a:r>
              <a:rPr lang="it-IT" sz="2400" b="1" dirty="0" smtClean="0"/>
              <a:t>ANNI</a:t>
            </a:r>
            <a:endParaRPr lang="it-IT" sz="2400" b="1"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7" y="1192099"/>
            <a:ext cx="1837861" cy="1386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Segnaposto contenuto 2"/>
          <p:cNvSpPr txBox="1">
            <a:spLocks/>
          </p:cNvSpPr>
          <p:nvPr/>
        </p:nvSpPr>
        <p:spPr>
          <a:xfrm>
            <a:off x="467544" y="3284984"/>
            <a:ext cx="8229600" cy="648072"/>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PRESENTAZIONE DELLA DOMANDA</a:t>
            </a:r>
          </a:p>
        </p:txBody>
      </p:sp>
      <p:sp>
        <p:nvSpPr>
          <p:cNvPr id="19" name="Rettangolo 18"/>
          <p:cNvSpPr/>
          <p:nvPr/>
        </p:nvSpPr>
        <p:spPr>
          <a:xfrm>
            <a:off x="611560" y="4377298"/>
            <a:ext cx="8136904" cy="707886"/>
          </a:xfrm>
          <a:prstGeom prst="rect">
            <a:avLst/>
          </a:prstGeom>
        </p:spPr>
        <p:txBody>
          <a:bodyPr wrap="square">
            <a:spAutoFit/>
          </a:bodyPr>
          <a:lstStyle/>
          <a:p>
            <a:pPr lvl="0" algn="just"/>
            <a:r>
              <a:rPr lang="it-IT" sz="2000" b="1" dirty="0" smtClean="0">
                <a:solidFill>
                  <a:schemeClr val="dk1"/>
                </a:solidFill>
              </a:rPr>
              <a:t>LA SCADENZA PER LA PRESENTAZIONE DEI PROGETTI È FISSATA ALLE ORE 15.00 DEL 22 DICEMBRE 2015</a:t>
            </a:r>
            <a:endParaRPr lang="it-IT" sz="2000" b="1" dirty="0">
              <a:solidFill>
                <a:schemeClr val="dk1"/>
              </a:solidFill>
            </a:endParaRPr>
          </a:p>
        </p:txBody>
      </p:sp>
      <p:sp>
        <p:nvSpPr>
          <p:cNvPr id="20" name="Rettangolo 19"/>
          <p:cNvSpPr/>
          <p:nvPr/>
        </p:nvSpPr>
        <p:spPr>
          <a:xfrm>
            <a:off x="611560" y="5313402"/>
            <a:ext cx="8136904" cy="707886"/>
          </a:xfrm>
          <a:prstGeom prst="rect">
            <a:avLst/>
          </a:prstGeom>
        </p:spPr>
        <p:txBody>
          <a:bodyPr wrap="square">
            <a:spAutoFit/>
          </a:bodyPr>
          <a:lstStyle/>
          <a:p>
            <a:pPr algn="just"/>
            <a:r>
              <a:rPr lang="it-IT" sz="2000" b="1" dirty="0" smtClean="0">
                <a:solidFill>
                  <a:schemeClr val="dk1"/>
                </a:solidFill>
              </a:rPr>
              <a:t>I PROGETTI SONO REDATTI </a:t>
            </a:r>
            <a:r>
              <a:rPr lang="it-IT" sz="2000" b="1" dirty="0" smtClean="0">
                <a:solidFill>
                  <a:srgbClr val="FF0000"/>
                </a:solidFill>
              </a:rPr>
              <a:t>IN INGLESE O IN ITALIANO</a:t>
            </a:r>
            <a:r>
              <a:rPr lang="it-IT" sz="2000" b="1" dirty="0" smtClean="0">
                <a:solidFill>
                  <a:schemeClr val="dk1"/>
                </a:solidFill>
              </a:rPr>
              <a:t>, E SONO PRESENTATI ESCLUSIVAMENTE PER VIA TELEMATICA SUL SITO </a:t>
            </a:r>
            <a:r>
              <a:rPr lang="it-IT" sz="2000" b="1" dirty="0" smtClean="0">
                <a:solidFill>
                  <a:srgbClr val="FF0000"/>
                </a:solidFill>
              </a:rPr>
              <a:t>HTTP://PRIN.MIUR.IT</a:t>
            </a:r>
          </a:p>
        </p:txBody>
      </p:sp>
      <p:sp>
        <p:nvSpPr>
          <p:cNvPr id="21" name="Freccia a destra 20"/>
          <p:cNvSpPr/>
          <p:nvPr/>
        </p:nvSpPr>
        <p:spPr>
          <a:xfrm>
            <a:off x="179512" y="4725144"/>
            <a:ext cx="288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reccia a destra 22"/>
          <p:cNvSpPr/>
          <p:nvPr/>
        </p:nvSpPr>
        <p:spPr>
          <a:xfrm>
            <a:off x="179512" y="5599693"/>
            <a:ext cx="288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txBox="1">
            <a:spLocks/>
          </p:cNvSpPr>
          <p:nvPr/>
        </p:nvSpPr>
        <p:spPr>
          <a:xfrm>
            <a:off x="467544" y="2464296"/>
            <a:ext cx="8229600" cy="398904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None/>
              <a:tabLst/>
              <a:defRPr/>
            </a:pPr>
            <a:endParaRPr kumimoji="0" lang="it-IT" sz="3200" b="1" i="0" u="sng" strike="noStrike" kern="1200" cap="none" spc="0" normalizeH="0" baseline="0" noProof="0" dirty="0">
              <a:ln>
                <a:noFill/>
              </a:ln>
              <a:solidFill>
                <a:schemeClr val="accent2">
                  <a:lumMod val="75000"/>
                </a:schemeClr>
              </a:solidFill>
              <a:effectLst/>
              <a:uLnTx/>
              <a:uFillTx/>
              <a:latin typeface="+mn-lt"/>
              <a:ea typeface="+mn-ea"/>
              <a:cs typeface="+mn-cs"/>
            </a:endParaRPr>
          </a:p>
        </p:txBody>
      </p:sp>
      <p:sp>
        <p:nvSpPr>
          <p:cNvPr id="6" name="Segnaposto contenuto 2"/>
          <p:cNvSpPr txBox="1">
            <a:spLocks/>
          </p:cNvSpPr>
          <p:nvPr/>
        </p:nvSpPr>
        <p:spPr>
          <a:xfrm>
            <a:off x="457200" y="2060848"/>
            <a:ext cx="8229600" cy="115212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None/>
              <a:tabLst/>
              <a:defRPr/>
            </a:pPr>
            <a:endParaRPr kumimoji="0" lang="it-IT" sz="3200" b="1" i="0" u="sng" strike="noStrike" kern="1200" cap="none" spc="0" normalizeH="0" baseline="0" noProof="0" dirty="0">
              <a:ln>
                <a:noFill/>
              </a:ln>
              <a:solidFill>
                <a:schemeClr val="accent2">
                  <a:lumMod val="75000"/>
                </a:schemeClr>
              </a:solidFill>
              <a:effectLst/>
              <a:uLnTx/>
              <a:uFillTx/>
              <a:latin typeface="+mn-lt"/>
              <a:ea typeface="+mn-ea"/>
              <a:cs typeface="+mn-cs"/>
            </a:endParaRPr>
          </a:p>
        </p:txBody>
      </p:sp>
      <p:sp>
        <p:nvSpPr>
          <p:cNvPr id="13" name="Segnaposto contenuto 2"/>
          <p:cNvSpPr txBox="1">
            <a:spLocks/>
          </p:cNvSpPr>
          <p:nvPr/>
        </p:nvSpPr>
        <p:spPr>
          <a:xfrm>
            <a:off x="467544" y="332656"/>
            <a:ext cx="8229600" cy="648072"/>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PRESENTAZIONE DELLA DOMANDA</a:t>
            </a:r>
          </a:p>
        </p:txBody>
      </p:sp>
      <p:sp>
        <p:nvSpPr>
          <p:cNvPr id="14" name="Rettangolo 13"/>
          <p:cNvSpPr/>
          <p:nvPr/>
        </p:nvSpPr>
        <p:spPr>
          <a:xfrm>
            <a:off x="3995936" y="1251917"/>
            <a:ext cx="4464496" cy="1600438"/>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400" dirty="0" smtClean="0"/>
              <a:t>IL MODULO AMMINISTRATIVO FORNISCE UNA SINTETICA DESCRIZIONE DELLA PROPOSTA, L’INDICAZIONE DEL PI E DI TUTTI GLI EVENTUALI RESPONSABILI DI UNITÀ, L’INDICAZIONE DEL SETTORE ERC IN CUI SI COLLOCA LA RICERCA, UNO O PIÙ SOTTOSETTORI ERC, UNA O PIÙ PAROLE CHIAVE E INFINE GLI ASPETTI ECONOMICI DEL PROGETTO</a:t>
            </a:r>
            <a:endParaRPr lang="it-IT" sz="1400" b="1" dirty="0"/>
          </a:p>
        </p:txBody>
      </p:sp>
      <p:sp>
        <p:nvSpPr>
          <p:cNvPr id="16" name="Rettangolo 15"/>
          <p:cNvSpPr/>
          <p:nvPr/>
        </p:nvSpPr>
        <p:spPr>
          <a:xfrm>
            <a:off x="323528" y="3861048"/>
            <a:ext cx="2880320" cy="584775"/>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600" b="1" dirty="0" smtClean="0"/>
              <a:t>LA PROPOSTA DI RICERCA</a:t>
            </a:r>
          </a:p>
          <a:p>
            <a:pPr algn="ctr">
              <a:tabLst>
                <a:tab pos="444500" algn="l"/>
              </a:tabLst>
            </a:pPr>
            <a:r>
              <a:rPr lang="it-IT" sz="1600" b="1" dirty="0" smtClean="0"/>
              <a:t>PARTE B</a:t>
            </a:r>
            <a:endParaRPr lang="it-IT" sz="1600" b="1" dirty="0"/>
          </a:p>
        </p:txBody>
      </p:sp>
      <p:sp>
        <p:nvSpPr>
          <p:cNvPr id="19" name="Freccia a destra 18"/>
          <p:cNvSpPr/>
          <p:nvPr/>
        </p:nvSpPr>
        <p:spPr>
          <a:xfrm>
            <a:off x="3233912" y="1908121"/>
            <a:ext cx="720079" cy="311087"/>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Rettangolo 19"/>
          <p:cNvSpPr/>
          <p:nvPr/>
        </p:nvSpPr>
        <p:spPr>
          <a:xfrm>
            <a:off x="3995936" y="3140968"/>
            <a:ext cx="4464496" cy="2031325"/>
          </a:xfrm>
          <a:prstGeom prst="rect">
            <a:avLst/>
          </a:prstGeom>
          <a:solidFill>
            <a:srgbClr val="FFCB6D">
              <a:alpha val="67000"/>
            </a:srgbClr>
          </a:solidFill>
          <a:ln>
            <a:solidFill>
              <a:srgbClr val="C00000">
                <a:alpha val="61000"/>
              </a:srgbClr>
            </a:solidFill>
          </a:ln>
        </p:spPr>
        <p:txBody>
          <a:bodyPr wrap="square">
            <a:spAutoFit/>
          </a:bodyPr>
          <a:lstStyle/>
          <a:p>
            <a:pPr lvl="0" algn="just"/>
            <a:r>
              <a:rPr lang="it-IT" sz="1400" dirty="0" smtClean="0"/>
              <a:t>PARTE B1: DESCRIZIONE DETTAGLIATA DEL PROGETTO CONTENENTE GLI OBIETTIVI, LO STATO DELL’ARTE, LA METODOLOGIA DELLA PROPOSTA, L’IMPATTO PREVISTO, GLI ASPETTI FINANZIARI E L’INDICAZIONE DEGLI EVENTUALI ORGANISMI DI RICERCA COINVOLTI</a:t>
            </a:r>
          </a:p>
          <a:p>
            <a:pPr lvl="0" algn="just"/>
            <a:endParaRPr lang="it-IT" sz="1400" dirty="0"/>
          </a:p>
          <a:p>
            <a:pPr lvl="0" algn="just"/>
            <a:r>
              <a:rPr lang="it-IT" sz="1400" dirty="0" smtClean="0"/>
              <a:t>PARTE B2: </a:t>
            </a:r>
            <a:r>
              <a:rPr lang="it-IT" sz="1400" i="1" dirty="0" smtClean="0"/>
              <a:t>CURRICULUM VITAE</a:t>
            </a:r>
            <a:r>
              <a:rPr lang="it-IT" sz="1400" dirty="0" smtClean="0"/>
              <a:t>  E PUBBLICAZIONI DEL PI E DEGLI EVENTUALI ALTRI RESPONSABILI DI UNITÀ (FINO A 20 PER CIASCUNO)</a:t>
            </a:r>
            <a:endParaRPr lang="it-IT" sz="1400" dirty="0"/>
          </a:p>
        </p:txBody>
      </p:sp>
      <p:sp>
        <p:nvSpPr>
          <p:cNvPr id="21" name="Rettangolo 20"/>
          <p:cNvSpPr/>
          <p:nvPr/>
        </p:nvSpPr>
        <p:spPr>
          <a:xfrm>
            <a:off x="323528" y="1764105"/>
            <a:ext cx="2880321" cy="584775"/>
          </a:xfrm>
          <a:prstGeom prst="rect">
            <a:avLst/>
          </a:prstGeom>
          <a:solidFill>
            <a:srgbClr val="FFCB6D">
              <a:alpha val="67000"/>
            </a:srgbClr>
          </a:solidFill>
          <a:ln>
            <a:solidFill>
              <a:srgbClr val="C00000">
                <a:alpha val="61000"/>
              </a:srgbClr>
            </a:solidFill>
          </a:ln>
        </p:spPr>
        <p:txBody>
          <a:bodyPr wrap="square">
            <a:spAutoFit/>
          </a:bodyPr>
          <a:lstStyle/>
          <a:p>
            <a:pPr algn="just">
              <a:tabLst>
                <a:tab pos="444500" algn="l"/>
              </a:tabLst>
            </a:pPr>
            <a:r>
              <a:rPr lang="it-IT" sz="1600" b="1" dirty="0" smtClean="0"/>
              <a:t>IL MODULO AMMINISTRATIVO </a:t>
            </a:r>
          </a:p>
          <a:p>
            <a:pPr algn="ctr">
              <a:tabLst>
                <a:tab pos="444500" algn="l"/>
              </a:tabLst>
            </a:pPr>
            <a:r>
              <a:rPr lang="it-IT" sz="1600" b="1" dirty="0" smtClean="0"/>
              <a:t>PARTE A</a:t>
            </a:r>
            <a:endParaRPr lang="it-IT" sz="1600" b="1" dirty="0"/>
          </a:p>
        </p:txBody>
      </p:sp>
      <p:sp>
        <p:nvSpPr>
          <p:cNvPr id="22" name="Freccia a destra 21"/>
          <p:cNvSpPr/>
          <p:nvPr/>
        </p:nvSpPr>
        <p:spPr>
          <a:xfrm>
            <a:off x="3233912" y="3973298"/>
            <a:ext cx="720079" cy="311087"/>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p:cNvSpPr txBox="1"/>
          <p:nvPr/>
        </p:nvSpPr>
        <p:spPr>
          <a:xfrm>
            <a:off x="187751" y="5794349"/>
            <a:ext cx="8640960" cy="830997"/>
          </a:xfrm>
          <a:prstGeom prst="rect">
            <a:avLst/>
          </a:prstGeom>
          <a:noFill/>
          <a:ln w="19050">
            <a:solidFill>
              <a:srgbClr val="C00000"/>
            </a:solidFill>
          </a:ln>
        </p:spPr>
        <p:txBody>
          <a:bodyPr wrap="square" rtlCol="0">
            <a:spAutoFit/>
          </a:bodyPr>
          <a:lstStyle/>
          <a:p>
            <a:pPr lvl="0" algn="just"/>
            <a:r>
              <a:rPr lang="it-IT" sz="1600" b="1" dirty="0" smtClean="0"/>
              <a:t>L’EVENTUALE COINVOLGIMENTO DI ORGANISMI DI RICERCA (NEL NUMERO MASSIMO DI UNO PER PROGETTO) DEVE ESSERE ESPLICITATO MEDIANTE PREVISIONE DI UNA SUB-UNITÀ DI RICERCA ALL’INTERNO DELL’UNITÀ DI RICERCA DEL PI</a:t>
            </a:r>
            <a:r>
              <a:rPr lang="it-IT" sz="1600" dirty="0" smtClean="0"/>
              <a:t>.</a:t>
            </a:r>
            <a:endParaRPr lang="it-IT" sz="1600" b="1" dirty="0"/>
          </a:p>
        </p:txBody>
      </p:sp>
      <p:pic>
        <p:nvPicPr>
          <p:cNvPr id="24" name="Picture 8" descr="http://www.arredamentipoggi.com/wp-content/uploads/2013/11/novita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1865" y="4869160"/>
            <a:ext cx="1735918" cy="925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929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4869160"/>
            <a:ext cx="8712968" cy="1440160"/>
          </a:xfrm>
        </p:spPr>
        <p:txBody>
          <a:bodyPr>
            <a:noAutofit/>
          </a:bodyPr>
          <a:lstStyle/>
          <a:p>
            <a:pPr marL="0" indent="0" algn="just">
              <a:buNone/>
            </a:pPr>
            <a:r>
              <a:rPr lang="it-IT" sz="1600" cap="small" dirty="0" smtClean="0"/>
              <a:t>Comitati di Selezione (</a:t>
            </a:r>
            <a:r>
              <a:rPr lang="it-IT" sz="1600" cap="small" dirty="0" err="1" smtClean="0"/>
              <a:t>CdS</a:t>
            </a:r>
            <a:r>
              <a:rPr lang="it-IT" sz="1600" cap="small" dirty="0" smtClean="0"/>
              <a:t>), riferiti ai settori ERC, nominati con decreto direttoriale, previa designazione dei suoi componenti da parte del Comitato Nazionale dei Garanti della Ricerca (CNGR).</a:t>
            </a:r>
          </a:p>
          <a:p>
            <a:pPr marL="0" indent="0" algn="just">
              <a:buNone/>
            </a:pPr>
            <a:r>
              <a:rPr lang="it-IT" sz="1600" cap="small" dirty="0" smtClean="0"/>
              <a:t>Ogni </a:t>
            </a:r>
            <a:r>
              <a:rPr lang="it-IT" sz="1600" cap="small" dirty="0" err="1" smtClean="0"/>
              <a:t>CdS</a:t>
            </a:r>
            <a:r>
              <a:rPr lang="it-IT" sz="1600" cap="small" dirty="0" smtClean="0"/>
              <a:t> è formato da esperti appartenenti alla banca dati REPRISE. </a:t>
            </a:r>
          </a:p>
          <a:p>
            <a:pPr marL="0" indent="0" algn="just">
              <a:buNone/>
            </a:pPr>
            <a:r>
              <a:rPr lang="it-IT" sz="1600" cap="small" dirty="0" smtClean="0"/>
              <a:t>I </a:t>
            </a:r>
            <a:r>
              <a:rPr lang="it-IT" sz="1600" cap="small" dirty="0" err="1" smtClean="0"/>
              <a:t>CdS</a:t>
            </a:r>
            <a:r>
              <a:rPr lang="it-IT" sz="1600" cap="small" dirty="0" smtClean="0"/>
              <a:t> nominano tre revisori esterni anonimi, appartenenti alla banca dati REPRISE, secondo il criterio della competenza scientifica (settore ERC/</a:t>
            </a:r>
            <a:r>
              <a:rPr lang="it-IT" sz="1600" cap="small" dirty="0" err="1" smtClean="0"/>
              <a:t>sottosettore</a:t>
            </a:r>
            <a:r>
              <a:rPr lang="it-IT" sz="1600" cap="small" dirty="0" smtClean="0"/>
              <a:t> ERC/parole chiave).</a:t>
            </a:r>
          </a:p>
        </p:txBody>
      </p:sp>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6" name="Rettangolo 5"/>
          <p:cNvSpPr/>
          <p:nvPr/>
        </p:nvSpPr>
        <p:spPr>
          <a:xfrm>
            <a:off x="539959" y="1188041"/>
            <a:ext cx="7127977" cy="584775"/>
          </a:xfrm>
          <a:prstGeom prst="rect">
            <a:avLst/>
          </a:prstGeom>
        </p:spPr>
        <p:txBody>
          <a:bodyPr wrap="none">
            <a:spAutoFit/>
          </a:bodyPr>
          <a:lstStyle/>
          <a:p>
            <a:r>
              <a:rPr lang="it-IT" sz="3200" b="1" dirty="0" smtClean="0">
                <a:solidFill>
                  <a:prstClr val="black"/>
                </a:solidFill>
              </a:rPr>
              <a:t>Comitato Nazionale Garanti della Ricerca</a:t>
            </a:r>
            <a:endParaRPr lang="it-IT" sz="3200" b="1" dirty="0"/>
          </a:p>
        </p:txBody>
      </p:sp>
      <p:sp>
        <p:nvSpPr>
          <p:cNvPr id="7" name="Freccia in giù 6"/>
          <p:cNvSpPr/>
          <p:nvPr/>
        </p:nvSpPr>
        <p:spPr>
          <a:xfrm>
            <a:off x="3995936" y="1772817"/>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2076887" y="2348880"/>
            <a:ext cx="4063292" cy="584775"/>
          </a:xfrm>
          <a:prstGeom prst="rect">
            <a:avLst/>
          </a:prstGeom>
        </p:spPr>
        <p:txBody>
          <a:bodyPr wrap="none">
            <a:spAutoFit/>
          </a:bodyPr>
          <a:lstStyle/>
          <a:p>
            <a:r>
              <a:rPr lang="it-IT" sz="3200" b="1" dirty="0" smtClean="0">
                <a:solidFill>
                  <a:srgbClr val="FF0000"/>
                </a:solidFill>
              </a:rPr>
              <a:t>3</a:t>
            </a:r>
            <a:r>
              <a:rPr lang="it-IT" sz="3200" b="1" dirty="0" smtClean="0">
                <a:solidFill>
                  <a:prstClr val="black"/>
                </a:solidFill>
              </a:rPr>
              <a:t> Comitati di Selezione</a:t>
            </a:r>
            <a:endParaRPr lang="it-IT" sz="3200" b="1" dirty="0"/>
          </a:p>
        </p:txBody>
      </p:sp>
      <p:pic>
        <p:nvPicPr>
          <p:cNvPr id="9" name="Picture 2" descr="http://www.newsabruzzo.it/wp-content/uploads/2012/02/segnale_attenzione.gif"/>
          <p:cNvPicPr>
            <a:picLocks noChangeAspect="1" noChangeArrowheads="1"/>
          </p:cNvPicPr>
          <p:nvPr/>
        </p:nvPicPr>
        <p:blipFill>
          <a:blip r:embed="rId2" cstate="print"/>
          <a:srcRect/>
          <a:stretch>
            <a:fillRect/>
          </a:stretch>
        </p:blipFill>
        <p:spPr bwMode="auto">
          <a:xfrm>
            <a:off x="251520" y="4077072"/>
            <a:ext cx="1008112" cy="809202"/>
          </a:xfrm>
          <a:prstGeom prst="rect">
            <a:avLst/>
          </a:prstGeom>
          <a:noFill/>
        </p:spPr>
      </p:pic>
      <p:sp>
        <p:nvSpPr>
          <p:cNvPr id="2" name="CasellaDiTesto 1"/>
          <p:cNvSpPr txBox="1"/>
          <p:nvPr/>
        </p:nvSpPr>
        <p:spPr>
          <a:xfrm>
            <a:off x="4198675" y="1702550"/>
            <a:ext cx="108012" cy="646331"/>
          </a:xfrm>
          <a:prstGeom prst="rect">
            <a:avLst/>
          </a:prstGeom>
          <a:noFill/>
        </p:spPr>
        <p:txBody>
          <a:bodyPr wrap="square" rtlCol="0">
            <a:spAutoFit/>
          </a:bodyPr>
          <a:lstStyle/>
          <a:p>
            <a:r>
              <a:rPr lang="it-IT" sz="600" b="1" dirty="0" smtClean="0"/>
              <a:t>NOMINA</a:t>
            </a:r>
            <a:endParaRPr lang="it-IT" sz="600" b="1" dirty="0"/>
          </a:p>
        </p:txBody>
      </p:sp>
      <p:sp>
        <p:nvSpPr>
          <p:cNvPr id="10" name="Rettangolo 9"/>
          <p:cNvSpPr/>
          <p:nvPr/>
        </p:nvSpPr>
        <p:spPr>
          <a:xfrm>
            <a:off x="6804248" y="2202073"/>
            <a:ext cx="2088232" cy="923330"/>
          </a:xfrm>
          <a:prstGeom prst="rect">
            <a:avLst/>
          </a:prstGeom>
          <a:ln w="19050">
            <a:solidFill>
              <a:schemeClr val="accent6">
                <a:lumMod val="75000"/>
              </a:schemeClr>
            </a:solidFill>
          </a:ln>
        </p:spPr>
        <p:txBody>
          <a:bodyPr wrap="square">
            <a:spAutoFit/>
          </a:bodyPr>
          <a:lstStyle/>
          <a:p>
            <a:pPr algn="just"/>
            <a:r>
              <a:rPr lang="it-IT" b="1" cap="small" dirty="0">
                <a:solidFill>
                  <a:srgbClr val="FF0000"/>
                </a:solidFill>
              </a:rPr>
              <a:t>18 per il settore LS</a:t>
            </a:r>
          </a:p>
          <a:p>
            <a:pPr algn="just"/>
            <a:r>
              <a:rPr lang="it-IT" b="1" cap="small" dirty="0">
                <a:solidFill>
                  <a:srgbClr val="FF0000"/>
                </a:solidFill>
              </a:rPr>
              <a:t>20 per il settore </a:t>
            </a:r>
            <a:r>
              <a:rPr lang="it-IT" b="1" cap="small" dirty="0" smtClean="0">
                <a:solidFill>
                  <a:srgbClr val="FF0000"/>
                </a:solidFill>
              </a:rPr>
              <a:t>PE</a:t>
            </a:r>
          </a:p>
          <a:p>
            <a:pPr algn="just"/>
            <a:r>
              <a:rPr lang="it-IT" b="1" cap="small" dirty="0" smtClean="0">
                <a:solidFill>
                  <a:srgbClr val="FF0000"/>
                </a:solidFill>
              </a:rPr>
              <a:t>12 </a:t>
            </a:r>
            <a:r>
              <a:rPr lang="it-IT" b="1" cap="small" dirty="0">
                <a:solidFill>
                  <a:srgbClr val="FF0000"/>
                </a:solidFill>
              </a:rPr>
              <a:t>per il settore </a:t>
            </a:r>
            <a:r>
              <a:rPr lang="it-IT" b="1" cap="small" dirty="0" smtClean="0">
                <a:solidFill>
                  <a:srgbClr val="FF0000"/>
                </a:solidFill>
              </a:rPr>
              <a:t>SH</a:t>
            </a:r>
            <a:endParaRPr lang="it-IT" b="1" cap="small" dirty="0">
              <a:solidFill>
                <a:srgbClr val="FF0000"/>
              </a:solidFill>
            </a:endParaRPr>
          </a:p>
        </p:txBody>
      </p:sp>
      <p:sp>
        <p:nvSpPr>
          <p:cNvPr id="11" name="Freccia a destra 10"/>
          <p:cNvSpPr/>
          <p:nvPr/>
        </p:nvSpPr>
        <p:spPr>
          <a:xfrm>
            <a:off x="6033834" y="2545898"/>
            <a:ext cx="720080" cy="235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a:off x="3995936" y="2852936"/>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1691680" y="3501008"/>
            <a:ext cx="4815742" cy="584775"/>
          </a:xfrm>
          <a:prstGeom prst="rect">
            <a:avLst/>
          </a:prstGeom>
        </p:spPr>
        <p:txBody>
          <a:bodyPr wrap="none">
            <a:spAutoFit/>
          </a:bodyPr>
          <a:lstStyle/>
          <a:p>
            <a:r>
              <a:rPr lang="it-IT" sz="3200" b="1" dirty="0" smtClean="0">
                <a:solidFill>
                  <a:srgbClr val="FF0000"/>
                </a:solidFill>
              </a:rPr>
              <a:t>3</a:t>
            </a:r>
            <a:r>
              <a:rPr lang="it-IT" sz="3200" b="1" dirty="0" smtClean="0">
                <a:solidFill>
                  <a:prstClr val="black"/>
                </a:solidFill>
              </a:rPr>
              <a:t> Revisori esterni anonimi </a:t>
            </a:r>
            <a:endParaRPr lang="it-IT" sz="3200" b="1" dirty="0"/>
          </a:p>
        </p:txBody>
      </p:sp>
      <p:sp>
        <p:nvSpPr>
          <p:cNvPr id="14" name="CasellaDiTesto 13"/>
          <p:cNvSpPr txBox="1"/>
          <p:nvPr/>
        </p:nvSpPr>
        <p:spPr>
          <a:xfrm>
            <a:off x="4203571" y="2782669"/>
            <a:ext cx="108012" cy="646331"/>
          </a:xfrm>
          <a:prstGeom prst="rect">
            <a:avLst/>
          </a:prstGeom>
          <a:noFill/>
        </p:spPr>
        <p:txBody>
          <a:bodyPr wrap="square" rtlCol="0">
            <a:spAutoFit/>
          </a:bodyPr>
          <a:lstStyle/>
          <a:p>
            <a:r>
              <a:rPr lang="it-IT" sz="600" b="1" dirty="0" smtClean="0"/>
              <a:t>NOMINA</a:t>
            </a:r>
            <a:endParaRPr lang="it-IT" sz="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4401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14" name="Segnaposto contenuto 2"/>
          <p:cNvSpPr txBox="1">
            <a:spLocks/>
          </p:cNvSpPr>
          <p:nvPr/>
        </p:nvSpPr>
        <p:spPr>
          <a:xfrm>
            <a:off x="323528" y="2420888"/>
            <a:ext cx="8424936" cy="720080"/>
          </a:xfrm>
          <a:prstGeom prst="rect">
            <a:avLst/>
          </a:prstGeom>
        </p:spPr>
        <p:txBody>
          <a:bodyPr vert="horz" lIns="91440" tIns="45720" rIns="91440" bIns="45720"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t-IT"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 RESPONSABILITA’ DEL PI SCEGLIERE IL SETTORE E IL SOTTOSETTORE ERC PIÙ RILEVANTE</a:t>
            </a:r>
          </a:p>
        </p:txBody>
      </p:sp>
      <p:pic>
        <p:nvPicPr>
          <p:cNvPr id="1026" name="Picture 2" descr="http://2.bp.blogspot.com/-WhTY2obHAaU/TqFc20B0HoI/AAAAAAAAAE0/duXurzwFQZI/s1600/stopalcancro2.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154" y="1340768"/>
            <a:ext cx="2257425" cy="1019176"/>
          </a:xfrm>
          <a:prstGeom prst="rect">
            <a:avLst/>
          </a:prstGeom>
          <a:noFill/>
          <a:extLst>
            <a:ext uri="{909E8E84-426E-40DD-AFC4-6F175D3DCCD1}">
              <a14:hiddenFill xmlns:a14="http://schemas.microsoft.com/office/drawing/2010/main">
                <a:solidFill>
                  <a:srgbClr val="FFFFFF"/>
                </a:solidFill>
              </a14:hiddenFill>
            </a:ext>
          </a:extLst>
        </p:spPr>
      </p:pic>
      <p:sp>
        <p:nvSpPr>
          <p:cNvPr id="15" name="Segnaposto contenuto 2"/>
          <p:cNvSpPr txBox="1">
            <a:spLocks/>
          </p:cNvSpPr>
          <p:nvPr/>
        </p:nvSpPr>
        <p:spPr>
          <a:xfrm>
            <a:off x="323528" y="3501008"/>
            <a:ext cx="8280920"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t-IT"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LA VALUTAZIONE SI SVOLGE IN UN’UNICA FASE</a:t>
            </a:r>
          </a:p>
        </p:txBody>
      </p:sp>
      <p:sp>
        <p:nvSpPr>
          <p:cNvPr id="16" name="Segnaposto contenuto 2"/>
          <p:cNvSpPr txBox="1">
            <a:spLocks/>
          </p:cNvSpPr>
          <p:nvPr/>
        </p:nvSpPr>
        <p:spPr>
          <a:xfrm>
            <a:off x="323528" y="4293096"/>
            <a:ext cx="8280920" cy="7200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t-IT"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IL MIUR DOPO AVER VERIFICATO L’AMMISSIBILITÀ DEI PROGETTI VINCITORI, CON UNO O PIÙ DECRETI, RENDE NOTE LE GRADUATORIE </a:t>
            </a:r>
          </a:p>
        </p:txBody>
      </p:sp>
    </p:spTree>
    <p:extLst>
      <p:ext uri="{BB962C8B-B14F-4D97-AF65-F5344CB8AC3E}">
        <p14:creationId xmlns:p14="http://schemas.microsoft.com/office/powerpoint/2010/main" val="3219400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4401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smtClean="0"/>
              <a:t>LA GESTIONE DEI PROGETTI</a:t>
            </a:r>
            <a:endParaRPr lang="it-IT" dirty="0"/>
          </a:p>
        </p:txBody>
      </p:sp>
      <p:sp>
        <p:nvSpPr>
          <p:cNvPr id="7" name="CasellaDiTesto 6"/>
          <p:cNvSpPr txBox="1"/>
          <p:nvPr/>
        </p:nvSpPr>
        <p:spPr>
          <a:xfrm>
            <a:off x="194677" y="1124744"/>
            <a:ext cx="8640960" cy="584775"/>
          </a:xfrm>
          <a:prstGeom prst="rect">
            <a:avLst/>
          </a:prstGeom>
          <a:noFill/>
          <a:ln w="19050">
            <a:solidFill>
              <a:srgbClr val="C00000"/>
            </a:solidFill>
          </a:ln>
        </p:spPr>
        <p:txBody>
          <a:bodyPr wrap="square" rtlCol="0">
            <a:spAutoFit/>
          </a:bodyPr>
          <a:lstStyle/>
          <a:p>
            <a:pPr lvl="0" algn="just"/>
            <a:r>
              <a:rPr lang="it-IT" sz="1600" b="1" dirty="0" smtClean="0"/>
              <a:t>LA DATA DI AVVIO UFFICIALE DEI PROGETTI E’ FISSATA AL </a:t>
            </a:r>
            <a:r>
              <a:rPr lang="it-IT"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90°</a:t>
            </a:r>
            <a:r>
              <a:rPr lang="it-IT" sz="1600" b="1" dirty="0" smtClean="0"/>
              <a:t> GIORNO DOPO L’EMANAZIONE DEL DECRETO DI AMMISSIONE AL FINANZIAMENTO</a:t>
            </a:r>
            <a:endParaRPr lang="it-IT" sz="1600" b="1" dirty="0"/>
          </a:p>
        </p:txBody>
      </p:sp>
      <p:sp>
        <p:nvSpPr>
          <p:cNvPr id="8" name="CasellaDiTesto 7"/>
          <p:cNvSpPr txBox="1"/>
          <p:nvPr/>
        </p:nvSpPr>
        <p:spPr>
          <a:xfrm>
            <a:off x="201186" y="2255386"/>
            <a:ext cx="1058446" cy="338554"/>
          </a:xfrm>
          <a:prstGeom prst="rect">
            <a:avLst/>
          </a:prstGeom>
          <a:noFill/>
          <a:ln w="19050">
            <a:solidFill>
              <a:srgbClr val="C00000"/>
            </a:solidFill>
          </a:ln>
        </p:spPr>
        <p:txBody>
          <a:bodyPr wrap="square" rtlCol="0">
            <a:spAutoFit/>
          </a:bodyPr>
          <a:lstStyle/>
          <a:p>
            <a:pPr lvl="0" algn="just"/>
            <a:r>
              <a:rPr lang="it-IT" sz="1600" b="1" dirty="0" smtClean="0"/>
              <a:t>VARIANTI</a:t>
            </a:r>
            <a:endParaRPr lang="it-IT" sz="1600" b="1" dirty="0"/>
          </a:p>
        </p:txBody>
      </p:sp>
      <p:sp>
        <p:nvSpPr>
          <p:cNvPr id="9" name="CasellaDiTesto 8"/>
          <p:cNvSpPr txBox="1"/>
          <p:nvPr/>
        </p:nvSpPr>
        <p:spPr>
          <a:xfrm>
            <a:off x="2411760" y="2714273"/>
            <a:ext cx="5976664" cy="338554"/>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SCIENTIFICHE consentite soltanto previa autorizzazione del MIUR </a:t>
            </a:r>
            <a:endParaRPr lang="it-IT" sz="1600" b="1" cap="small" dirty="0"/>
          </a:p>
        </p:txBody>
      </p:sp>
      <p:sp>
        <p:nvSpPr>
          <p:cNvPr id="10" name="CasellaDiTesto 9"/>
          <p:cNvSpPr txBox="1"/>
          <p:nvPr/>
        </p:nvSpPr>
        <p:spPr>
          <a:xfrm>
            <a:off x="2411760" y="1916832"/>
            <a:ext cx="5976664" cy="338554"/>
          </a:xfrm>
          <a:prstGeom prst="rect">
            <a:avLst/>
          </a:prstGeom>
          <a:noFill/>
          <a:ln w="19050">
            <a:solidFill>
              <a:srgbClr val="C00000"/>
            </a:solidFill>
          </a:ln>
        </p:spPr>
        <p:txBody>
          <a:bodyPr wrap="square" rtlCol="0">
            <a:spAutoFit/>
          </a:bodyPr>
          <a:lstStyle/>
          <a:p>
            <a:pPr lvl="0" algn="just">
              <a:spcBef>
                <a:spcPct val="20000"/>
              </a:spcBef>
            </a:pPr>
            <a:r>
              <a:rPr lang="it-IT" sz="1600" b="1" cap="small" dirty="0" smtClean="0"/>
              <a:t>ECONOMICHE non soggette ad approvazione del MIUR</a:t>
            </a:r>
            <a:endParaRPr lang="it-IT" sz="1600" b="1" cap="small" dirty="0"/>
          </a:p>
        </p:txBody>
      </p:sp>
      <p:cxnSp>
        <p:nvCxnSpPr>
          <p:cNvPr id="5" name="Connettore 2 4"/>
          <p:cNvCxnSpPr>
            <a:stCxn id="8" idx="3"/>
            <a:endCxn id="10" idx="1"/>
          </p:cNvCxnSpPr>
          <p:nvPr/>
        </p:nvCxnSpPr>
        <p:spPr>
          <a:xfrm flipV="1">
            <a:off x="1259632" y="2086109"/>
            <a:ext cx="1152128" cy="33855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a:stCxn id="8" idx="3"/>
          </p:cNvCxnSpPr>
          <p:nvPr/>
        </p:nvCxnSpPr>
        <p:spPr>
          <a:xfrm>
            <a:off x="1259632" y="2424663"/>
            <a:ext cx="1144366" cy="4669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204678" y="3603724"/>
            <a:ext cx="1919049" cy="338554"/>
          </a:xfrm>
          <a:prstGeom prst="rect">
            <a:avLst/>
          </a:prstGeom>
          <a:noFill/>
          <a:ln w="19050">
            <a:solidFill>
              <a:srgbClr val="C00000"/>
            </a:solidFill>
          </a:ln>
        </p:spPr>
        <p:txBody>
          <a:bodyPr wrap="square" rtlCol="0">
            <a:spAutoFit/>
          </a:bodyPr>
          <a:lstStyle/>
          <a:p>
            <a:pPr lvl="0" algn="just"/>
            <a:r>
              <a:rPr lang="it-IT" sz="1600" b="1" dirty="0" smtClean="0"/>
              <a:t>RENDICONTAZIONE</a:t>
            </a:r>
            <a:endParaRPr lang="it-IT" sz="1600" b="1" dirty="0"/>
          </a:p>
        </p:txBody>
      </p:sp>
      <p:cxnSp>
        <p:nvCxnSpPr>
          <p:cNvPr id="19" name="Connettore 2 18"/>
          <p:cNvCxnSpPr/>
          <p:nvPr/>
        </p:nvCxnSpPr>
        <p:spPr>
          <a:xfrm flipV="1">
            <a:off x="2123728" y="3446280"/>
            <a:ext cx="1152128" cy="33855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2123728" y="3784834"/>
            <a:ext cx="1144366" cy="4669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1" name="CasellaDiTesto 20"/>
          <p:cNvSpPr txBox="1"/>
          <p:nvPr/>
        </p:nvSpPr>
        <p:spPr>
          <a:xfrm>
            <a:off x="3289141" y="4082425"/>
            <a:ext cx="5675347" cy="584775"/>
          </a:xfrm>
          <a:prstGeom prst="rect">
            <a:avLst/>
          </a:prstGeom>
          <a:noFill/>
          <a:ln w="19050">
            <a:solidFill>
              <a:srgbClr val="C00000"/>
            </a:solidFill>
          </a:ln>
        </p:spPr>
        <p:txBody>
          <a:bodyPr wrap="square" rtlCol="0">
            <a:spAutoFit/>
          </a:bodyPr>
          <a:lstStyle/>
          <a:p>
            <a:pPr algn="just">
              <a:spcBef>
                <a:spcPct val="20000"/>
              </a:spcBef>
            </a:pPr>
            <a:r>
              <a:rPr lang="it-IT" sz="1600" b="1" cap="small" dirty="0" smtClean="0"/>
              <a:t>INTEGRATIVA da sottoporre la MIUR entro il </a:t>
            </a:r>
            <a:r>
              <a:rPr lang="it-IT" sz="1600" b="1" u="sng" cap="small" dirty="0" smtClean="0"/>
              <a:t>DODICESIMO</a:t>
            </a:r>
            <a:r>
              <a:rPr lang="it-IT" sz="1600" b="1" cap="small" dirty="0" smtClean="0"/>
              <a:t> mese successivo alla scadenza del progetto</a:t>
            </a:r>
            <a:endParaRPr lang="it-IT" sz="1600" b="1" cap="small" dirty="0"/>
          </a:p>
        </p:txBody>
      </p:sp>
      <p:sp>
        <p:nvSpPr>
          <p:cNvPr id="22" name="CasellaDiTesto 21"/>
          <p:cNvSpPr txBox="1"/>
          <p:nvPr/>
        </p:nvSpPr>
        <p:spPr>
          <a:xfrm>
            <a:off x="3289141" y="3284984"/>
            <a:ext cx="5675347" cy="584775"/>
          </a:xfrm>
          <a:prstGeom prst="rect">
            <a:avLst/>
          </a:prstGeom>
          <a:noFill/>
          <a:ln w="19050">
            <a:solidFill>
              <a:srgbClr val="C00000"/>
            </a:solidFill>
          </a:ln>
        </p:spPr>
        <p:txBody>
          <a:bodyPr wrap="square" rtlCol="0">
            <a:spAutoFit/>
          </a:bodyPr>
          <a:lstStyle/>
          <a:p>
            <a:pPr lvl="0" algn="just">
              <a:spcBef>
                <a:spcPct val="20000"/>
              </a:spcBef>
            </a:pPr>
            <a:r>
              <a:rPr lang="it-IT" sz="1600" b="1" cap="small" dirty="0" smtClean="0"/>
              <a:t>CONTABILE ordinaria entro </a:t>
            </a:r>
            <a:r>
              <a:rPr lang="it-IT" sz="1600" b="1" u="sng" cap="small" dirty="0" smtClean="0"/>
              <a:t>60°</a:t>
            </a:r>
            <a:r>
              <a:rPr lang="it-IT" sz="1600" b="1" cap="small" dirty="0" smtClean="0"/>
              <a:t> giorno dalla conclusione del progetto</a:t>
            </a:r>
            <a:endParaRPr lang="it-IT" sz="1600" b="1" cap="small" dirty="0"/>
          </a:p>
        </p:txBody>
      </p:sp>
      <p:sp>
        <p:nvSpPr>
          <p:cNvPr id="23" name="CasellaDiTesto 22"/>
          <p:cNvSpPr txBox="1"/>
          <p:nvPr/>
        </p:nvSpPr>
        <p:spPr>
          <a:xfrm>
            <a:off x="187751" y="5157192"/>
            <a:ext cx="8640960" cy="584775"/>
          </a:xfrm>
          <a:prstGeom prst="rect">
            <a:avLst/>
          </a:prstGeom>
          <a:noFill/>
          <a:ln w="19050">
            <a:solidFill>
              <a:srgbClr val="C00000"/>
            </a:solidFill>
          </a:ln>
        </p:spPr>
        <p:txBody>
          <a:bodyPr wrap="square" rtlCol="0">
            <a:spAutoFit/>
          </a:bodyPr>
          <a:lstStyle/>
          <a:p>
            <a:pPr lvl="0" algn="just"/>
            <a:r>
              <a:rPr lang="it-IT" sz="1600" b="1" cap="small" dirty="0" smtClean="0"/>
              <a:t>La RENDICONTAZIONE CONTABILE della eventuale sub-unità di ricerca relativa ad organismi di ricerca resta a carico del coordinatore scientifico del progetto</a:t>
            </a:r>
            <a:endParaRPr lang="it-IT" sz="1600" b="1" dirty="0"/>
          </a:p>
        </p:txBody>
      </p:sp>
      <p:pic>
        <p:nvPicPr>
          <p:cNvPr id="24" name="Picture 8" descr="http://www.arredamentipoggi.com/wp-content/uploads/2013/11/novita1.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865" y="4437112"/>
            <a:ext cx="1307807" cy="697497"/>
          </a:xfrm>
          <a:prstGeom prst="rect">
            <a:avLst/>
          </a:prstGeom>
          <a:noFill/>
          <a:extLst>
            <a:ext uri="{909E8E84-426E-40DD-AFC4-6F175D3DCCD1}">
              <a14:hiddenFill xmlns:a14="http://schemas.microsoft.com/office/drawing/2010/main">
                <a:solidFill>
                  <a:srgbClr val="FFFFFF"/>
                </a:solidFill>
              </a14:hiddenFill>
            </a:ext>
          </a:extLst>
        </p:spPr>
      </p:pic>
      <p:sp>
        <p:nvSpPr>
          <p:cNvPr id="25" name="CasellaDiTesto 24"/>
          <p:cNvSpPr txBox="1"/>
          <p:nvPr/>
        </p:nvSpPr>
        <p:spPr>
          <a:xfrm>
            <a:off x="1907704" y="6021288"/>
            <a:ext cx="4968552" cy="338554"/>
          </a:xfrm>
          <a:prstGeom prst="rect">
            <a:avLst/>
          </a:prstGeom>
          <a:noFill/>
          <a:ln w="19050">
            <a:solidFill>
              <a:srgbClr val="C00000"/>
            </a:solidFill>
          </a:ln>
        </p:spPr>
        <p:txBody>
          <a:bodyPr wrap="square" rtlCol="0">
            <a:spAutoFit/>
          </a:bodyPr>
          <a:lstStyle>
            <a:defPPr>
              <a:defRPr lang="it-IT"/>
            </a:defPPr>
            <a:lvl1pPr lvl="0" algn="just">
              <a:defRPr sz="1600" b="1" cap="small"/>
            </a:lvl1pPr>
          </a:lstStyle>
          <a:p>
            <a:pPr algn="ctr"/>
            <a:r>
              <a:rPr lang="it-IT" dirty="0">
                <a:solidFill>
                  <a:srgbClr val="FF0000"/>
                </a:solidFill>
              </a:rPr>
              <a:t>AUDIT INTERNI CENTRALI </a:t>
            </a:r>
            <a:r>
              <a:rPr lang="it-IT" dirty="0" smtClean="0">
                <a:solidFill>
                  <a:srgbClr val="FF0000"/>
                </a:solidFill>
              </a:rPr>
              <a:t>alla </a:t>
            </a:r>
            <a:r>
              <a:rPr lang="it-IT" dirty="0">
                <a:solidFill>
                  <a:srgbClr val="FF0000"/>
                </a:solidFill>
              </a:rPr>
              <a:t>fine del progetto</a:t>
            </a:r>
          </a:p>
        </p:txBody>
      </p:sp>
    </p:spTree>
    <p:extLst>
      <p:ext uri="{BB962C8B-B14F-4D97-AF65-F5344CB8AC3E}">
        <p14:creationId xmlns:p14="http://schemas.microsoft.com/office/powerpoint/2010/main" val="771952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2045</TotalTime>
  <Words>1929</Words>
  <Application>Microsoft Office PowerPoint</Application>
  <PresentationFormat>Presentazione su schermo (4:3)</PresentationFormat>
  <Paragraphs>169</Paragraphs>
  <Slides>21</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Arial</vt:lpstr>
      <vt:lpstr>Calibri</vt:lpstr>
      <vt:lpstr>Eras Bold ITC</vt:lpstr>
      <vt:lpstr>Tema di Office</vt:lpstr>
      <vt:lpstr> PRIN 2015   Programma di ricerca di Rilevante Interesse Nazionale Decreto Direttoriale n. 2488 del 4 novembre 2015      </vt:lpstr>
      <vt:lpstr> FINANZIAMENTO DEI PROGETTI</vt:lpstr>
      <vt:lpstr> FINANZIAMENTO DEI PROGETTI</vt:lpstr>
      <vt:lpstr>COORDINATORI-RESPONSABILI DI UNITA’</vt:lpstr>
      <vt:lpstr>Presentazione standard di PowerPoint</vt:lpstr>
      <vt:lpstr>Presentazione standard di PowerPoint</vt:lpstr>
      <vt:lpstr>Presentazione standard di PowerPoint</vt:lpstr>
      <vt:lpstr>Presentazione standard di PowerPoint</vt:lpstr>
      <vt:lpstr>Presentazione standard di PowerPoint</vt:lpstr>
      <vt:lpstr>PRIN 2015  APPROFONDIMENTI  CRITERI PER LA DETERMINAZIONE DEI COSTI E PER LA RENDICONTAZIONE DELLE SPESE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PRIN 2015  APPROFONDIMENTI  PROCEDURE E CRITERI DI VALUTAZIONE</vt:lpstr>
      <vt:lpstr>Presentazione standard di PowerPoint</vt:lpstr>
      <vt:lpstr>Presentazione standard di PowerPoint</vt:lpstr>
      <vt:lpstr>Presentazione standard di PowerPoint</vt:lpstr>
    </vt:vector>
  </TitlesOfParts>
  <Company>Ministero dell'Università e della Ricerca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SpinaciE</dc:creator>
  <cp:lastModifiedBy>AMM-P0330</cp:lastModifiedBy>
  <cp:revision>216</cp:revision>
  <cp:lastPrinted>2015-11-16T07:54:36Z</cp:lastPrinted>
  <dcterms:created xsi:type="dcterms:W3CDTF">2012-01-12T08:56:06Z</dcterms:created>
  <dcterms:modified xsi:type="dcterms:W3CDTF">2015-11-16T07:54:50Z</dcterms:modified>
</cp:coreProperties>
</file>